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4" r:id="rId1"/>
  </p:sldMasterIdLst>
  <p:notesMasterIdLst>
    <p:notesMasterId r:id="rId63"/>
  </p:notesMasterIdLst>
  <p:sldIdLst>
    <p:sldId id="263" r:id="rId2"/>
    <p:sldId id="269" r:id="rId3"/>
    <p:sldId id="265" r:id="rId4"/>
    <p:sldId id="441" r:id="rId5"/>
    <p:sldId id="414" r:id="rId6"/>
    <p:sldId id="445" r:id="rId7"/>
    <p:sldId id="434" r:id="rId8"/>
    <p:sldId id="429" r:id="rId9"/>
    <p:sldId id="436" r:id="rId10"/>
    <p:sldId id="446" r:id="rId11"/>
    <p:sldId id="459" r:id="rId12"/>
    <p:sldId id="462" r:id="rId13"/>
    <p:sldId id="461" r:id="rId14"/>
    <p:sldId id="464" r:id="rId15"/>
    <p:sldId id="465" r:id="rId16"/>
    <p:sldId id="466" r:id="rId17"/>
    <p:sldId id="467" r:id="rId18"/>
    <p:sldId id="468" r:id="rId19"/>
    <p:sldId id="470" r:id="rId20"/>
    <p:sldId id="471" r:id="rId21"/>
    <p:sldId id="472" r:id="rId22"/>
    <p:sldId id="474" r:id="rId23"/>
    <p:sldId id="475" r:id="rId24"/>
    <p:sldId id="485" r:id="rId25"/>
    <p:sldId id="477" r:id="rId26"/>
    <p:sldId id="478" r:id="rId27"/>
    <p:sldId id="479" r:id="rId28"/>
    <p:sldId id="480" r:id="rId29"/>
    <p:sldId id="481" r:id="rId30"/>
    <p:sldId id="482" r:id="rId31"/>
    <p:sldId id="484" r:id="rId32"/>
    <p:sldId id="486" r:id="rId33"/>
    <p:sldId id="487" r:id="rId34"/>
    <p:sldId id="488" r:id="rId35"/>
    <p:sldId id="489" r:id="rId36"/>
    <p:sldId id="490" r:id="rId37"/>
    <p:sldId id="435" r:id="rId38"/>
    <p:sldId id="450" r:id="rId39"/>
    <p:sldId id="451" r:id="rId40"/>
    <p:sldId id="456" r:id="rId41"/>
    <p:sldId id="457" r:id="rId42"/>
    <p:sldId id="443" r:id="rId43"/>
    <p:sldId id="453" r:id="rId44"/>
    <p:sldId id="454" r:id="rId45"/>
    <p:sldId id="442" r:id="rId46"/>
    <p:sldId id="458" r:id="rId47"/>
    <p:sldId id="422" r:id="rId48"/>
    <p:sldId id="432" r:id="rId49"/>
    <p:sldId id="412" r:id="rId50"/>
    <p:sldId id="385" r:id="rId51"/>
    <p:sldId id="267" r:id="rId52"/>
    <p:sldId id="417" r:id="rId53"/>
    <p:sldId id="440" r:id="rId54"/>
    <p:sldId id="415" r:id="rId55"/>
    <p:sldId id="395" r:id="rId56"/>
    <p:sldId id="407" r:id="rId57"/>
    <p:sldId id="408" r:id="rId58"/>
    <p:sldId id="399" r:id="rId59"/>
    <p:sldId id="397" r:id="rId60"/>
    <p:sldId id="398" r:id="rId61"/>
    <p:sldId id="400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D7F9"/>
    <a:srgbClr val="9CD4FA"/>
    <a:srgbClr val="43061E"/>
    <a:srgbClr val="B65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00" autoAdjust="0"/>
    <p:restoredTop sz="96160"/>
  </p:normalViewPr>
  <p:slideViewPr>
    <p:cSldViewPr snapToGrid="0" snapToObjects="1">
      <p:cViewPr>
        <p:scale>
          <a:sx n="214" d="100"/>
          <a:sy n="214" d="100"/>
        </p:scale>
        <p:origin x="12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7608-F877-A844-A447-8F4AE0FF71C9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B5AC4-FCD1-8B45-8AD3-4759FBC8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4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7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1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B5AC4-FCD1-8B45-8AD3-4759FBC8BE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0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B5AC4-FCD1-8B45-8AD3-4759FBC8BE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3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37999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017674"/>
            <a:ext cx="9144000" cy="68495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Alan Aguilar Jaramillo, Ben </a:t>
            </a:r>
            <a:r>
              <a:rPr lang="en-US" dirty="0" err="1"/>
              <a:t>Gorr</a:t>
            </a:r>
            <a:r>
              <a:rPr lang="en-US" dirty="0"/>
              <a:t>, Dr Daniel Selva Valero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691F0-3677-7141-B747-93E4B0095ECE}"/>
              </a:ext>
            </a:extLst>
          </p:cNvPr>
          <p:cNvCxnSpPr>
            <a:cxnSpLocks/>
          </p:cNvCxnSpPr>
          <p:nvPr userDrawn="1"/>
        </p:nvCxnSpPr>
        <p:spPr>
          <a:xfrm>
            <a:off x="2672308" y="3969843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CD1B47B-4DF0-A244-B056-07B15E055DE6}"/>
              </a:ext>
            </a:extLst>
          </p:cNvPr>
          <p:cNvSpPr txBox="1">
            <a:spLocks/>
          </p:cNvSpPr>
          <p:nvPr userDrawn="1"/>
        </p:nvSpPr>
        <p:spPr>
          <a:xfrm>
            <a:off x="1524000" y="4360150"/>
            <a:ext cx="9144000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Systems Engineering Architecture Knowledge Lab - Texas A&amp;M University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2804A-A85F-D140-B3FF-94F954F2CFC1}"/>
              </a:ext>
            </a:extLst>
          </p:cNvPr>
          <p:cNvSpPr/>
          <p:nvPr userDrawn="1"/>
        </p:nvSpPr>
        <p:spPr>
          <a:xfrm>
            <a:off x="11349728" y="6589264"/>
            <a:ext cx="265246" cy="12564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2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048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52427"/>
            <a:ext cx="10515600" cy="45245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3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7" y="233950"/>
            <a:ext cx="11667281" cy="732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ADEE-EF7A-3244-8EB4-DD4985CBC4D7}"/>
              </a:ext>
            </a:extLst>
          </p:cNvPr>
          <p:cNvCxnSpPr>
            <a:cxnSpLocks/>
          </p:cNvCxnSpPr>
          <p:nvPr userDrawn="1"/>
        </p:nvCxnSpPr>
        <p:spPr>
          <a:xfrm>
            <a:off x="266217" y="966077"/>
            <a:ext cx="11667280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5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95523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148260"/>
            <a:ext cx="10515600" cy="941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14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321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6F79B3-0E9B-C94D-8555-FA5F74C7366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04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68336"/>
            <a:ext cx="10515600" cy="75759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68619"/>
            <a:ext cx="5157787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159154"/>
            <a:ext cx="5157787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68619"/>
            <a:ext cx="5183188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159154"/>
            <a:ext cx="5183188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C7E5D-86A0-F54B-8F08-08EB74BC760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3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0644"/>
            <a:ext cx="10515600" cy="712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6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02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08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945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05" y="185457"/>
            <a:ext cx="11661494" cy="786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05" y="1166732"/>
            <a:ext cx="11661494" cy="511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DA8CA-3A3A-7747-B578-53BD19D2D333}"/>
              </a:ext>
            </a:extLst>
          </p:cNvPr>
          <p:cNvSpPr/>
          <p:nvPr userDrawn="1"/>
        </p:nvSpPr>
        <p:spPr>
          <a:xfrm>
            <a:off x="-72736" y="6483986"/>
            <a:ext cx="12267177" cy="381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53FE6-8F21-2042-B888-FB2EEEAE4274}"/>
              </a:ext>
            </a:extLst>
          </p:cNvPr>
          <p:cNvSpPr txBox="1"/>
          <p:nvPr userDrawn="1"/>
        </p:nvSpPr>
        <p:spPr>
          <a:xfrm>
            <a:off x="2706547" y="6492873"/>
            <a:ext cx="677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SEAK Lab  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30CF1E2-42BB-A649-AC23-486C731ADE09}"/>
              </a:ext>
            </a:extLst>
          </p:cNvPr>
          <p:cNvSpPr txBox="1">
            <a:spLocks/>
          </p:cNvSpPr>
          <p:nvPr userDrawn="1"/>
        </p:nvSpPr>
        <p:spPr>
          <a:xfrm>
            <a:off x="8513340" y="6484454"/>
            <a:ext cx="3135774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i="0" kern="1200">
                <a:solidFill>
                  <a:schemeClr val="bg1"/>
                </a:solidFill>
                <a:latin typeface="Helvetica" pitchFamily="2" charset="0"/>
                <a:ea typeface="Baskerville" panose="02020502070401020303" pitchFamily="18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		</a:t>
            </a:r>
            <a:fld id="{AC8E475C-3686-5646-B924-3526F965A4A1}" type="slidenum">
              <a:rPr lang="en-US" sz="1200" smtClean="0"/>
              <a:pPr algn="r"/>
              <a:t>‹#›</a:t>
            </a:fld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7DD65A-61A0-F647-A026-A697EBCF024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2886" y="6523367"/>
            <a:ext cx="1370958" cy="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8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Damascus" pitchFamily="2" charset="-78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293688" indent="-2317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460375" indent="-2190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628650" indent="-23018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808038" indent="-21113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0.svg"/><Relationship Id="rId7" Type="http://schemas.openxmlformats.org/officeDocument/2006/relationships/image" Target="../media/image28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3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kers/DMASpy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1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4911-91D2-6F41-BCD8-77F3FEBD9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DMAS: Decentralized Multiagent Simulation – System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D814B-6BC9-AC48-A098-E0582F2DD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Alan Aguilar Jaramillo, Ben </a:t>
            </a:r>
            <a:r>
              <a:rPr lang="en-US" sz="2000" dirty="0" err="1"/>
              <a:t>Gorr</a:t>
            </a:r>
            <a:r>
              <a:rPr lang="en-US" sz="2000" dirty="0"/>
              <a:t>, </a:t>
            </a:r>
            <a:r>
              <a:rPr lang="en-US" sz="2000" dirty="0" err="1"/>
              <a:t>Chrissi</a:t>
            </a:r>
            <a:r>
              <a:rPr lang="en-US" sz="2000" dirty="0"/>
              <a:t> Erwin, Dr Daniel Selva Valero</a:t>
            </a:r>
          </a:p>
        </p:txBody>
      </p:sp>
    </p:spTree>
    <p:extLst>
      <p:ext uri="{BB962C8B-B14F-4D97-AF65-F5344CB8AC3E}">
        <p14:creationId xmlns:p14="http://schemas.microsoft.com/office/powerpoint/2010/main" val="161238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2EDD533-8D1D-4436-AC59-7EF19A98A40C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50" name="Rounded Rectangle 29">
              <a:extLst>
                <a:ext uri="{FF2B5EF4-FFF2-40B4-BE49-F238E27FC236}">
                  <a16:creationId xmlns:a16="http://schemas.microsoft.com/office/drawing/2014/main" id="{E0AEDFB0-1D0B-4CEE-A5D0-14F20587F130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1" name="Rounded Rectangle 30">
              <a:extLst>
                <a:ext uri="{FF2B5EF4-FFF2-40B4-BE49-F238E27FC236}">
                  <a16:creationId xmlns:a16="http://schemas.microsoft.com/office/drawing/2014/main" id="{4B8DA099-2B1F-4BD4-9F31-36F20EB9EBB5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55" name="Rounded Rectangle 30">
              <a:extLst>
                <a:ext uri="{FF2B5EF4-FFF2-40B4-BE49-F238E27FC236}">
                  <a16:creationId xmlns:a16="http://schemas.microsoft.com/office/drawing/2014/main" id="{94A46EF4-4DF0-44D1-BEF0-452F76CA90AC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8EE2573-973C-41AE-BB07-711671B78A45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38A3828-E53A-4234-96AD-59AC3F5C00D5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3FB935C-DAB4-4766-84FA-EAA0E6C1F7FE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0FE32B0-FE4A-45F8-B067-98798FCF056A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62" name="Rounded Rectangle 29">
              <a:extLst>
                <a:ext uri="{FF2B5EF4-FFF2-40B4-BE49-F238E27FC236}">
                  <a16:creationId xmlns:a16="http://schemas.microsoft.com/office/drawing/2014/main" id="{84314AD0-ACB8-4AED-840F-F5BDB3AE01B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64" name="Rounded Rectangle 29">
              <a:extLst>
                <a:ext uri="{FF2B5EF4-FFF2-40B4-BE49-F238E27FC236}">
                  <a16:creationId xmlns:a16="http://schemas.microsoft.com/office/drawing/2014/main" id="{D2F9E6E5-647E-45DF-A58F-C1AF866049B5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67" name="Rounded Rectangle 29">
              <a:extLst>
                <a:ext uri="{FF2B5EF4-FFF2-40B4-BE49-F238E27FC236}">
                  <a16:creationId xmlns:a16="http://schemas.microsoft.com/office/drawing/2014/main" id="{05E2CF58-F2C9-47EA-9479-F1685A9AFC87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6873D1-75F8-4188-8E10-78AAA6059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3F51AF6-5D13-44CB-9086-CA00B047F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A39196-21FC-489B-9DF7-FABCDA0B109B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A682F0E-F9CE-4D26-B0BA-68FC21173D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E81606-06DA-4C64-B3FB-3F834C0DAF71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FE61148-FF60-4E0B-B28A-B6F7231CEBC4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97ED0D8-0581-4582-B791-8EC4E3A8C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667D714-7120-4F6F-814B-92A03549CD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2C9966E-D48E-480B-A6F3-7AEA67689793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B1ECF48-E288-44B1-BCA6-09C3BA3C4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F3461A8-7CE8-4EF8-A6E4-48A944C43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7E38EA0-50D1-4110-8057-7C72DCBD5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E346373-C141-44BB-AD72-B158EB88CDBF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2381917-2583-4D12-92F0-7A9B54677172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5668D7F-96B3-4DE1-84CD-38785E411FFF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8" name="Elbow Connector 56">
              <a:extLst>
                <a:ext uri="{FF2B5EF4-FFF2-40B4-BE49-F238E27FC236}">
                  <a16:creationId xmlns:a16="http://schemas.microsoft.com/office/drawing/2014/main" id="{AA4E7D89-F193-4880-A96F-E237B37D1FDE}"/>
                </a:ext>
              </a:extLst>
            </p:cNvPr>
            <p:cNvCxnSpPr>
              <a:cxnSpLocks/>
              <a:stCxn id="56" idx="3"/>
              <a:endCxn id="86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D86A675-70DC-414A-A93E-F0C380F30F8F}"/>
                </a:ext>
              </a:extLst>
            </p:cNvPr>
            <p:cNvCxnSpPr>
              <a:cxnSpLocks/>
              <a:stCxn id="87" idx="1"/>
              <a:endCxn id="86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1A66523-584F-4B1A-95AA-B05224EA7F69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29">
              <a:extLst>
                <a:ext uri="{FF2B5EF4-FFF2-40B4-BE49-F238E27FC236}">
                  <a16:creationId xmlns:a16="http://schemas.microsoft.com/office/drawing/2014/main" id="{BC19FCC3-B4A4-44DC-920A-927C94FBF0EE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A1CE58-0D3D-4A06-BA92-FEE3C9F5F5A2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2099537-1266-4F8F-BED3-A4EB65D7E808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9DFB6B0-5BDA-4CFE-B7B2-8ECF5D55B1BD}"/>
                </a:ext>
              </a:extLst>
            </p:cNvPr>
            <p:cNvSpPr txBox="1"/>
            <p:nvPr/>
          </p:nvSpPr>
          <p:spPr>
            <a:xfrm>
              <a:off x="6362516" y="4602876"/>
              <a:ext cx="1307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4A4D2A-AB81-4113-ADDD-026B687420ED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A8A445-83E8-46BC-8BC2-C1010DD411AF}"/>
                </a:ext>
              </a:extLst>
            </p:cNvPr>
            <p:cNvCxnSpPr>
              <a:cxnSpLocks/>
              <a:stCxn id="64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7FB59E9-CD96-4F55-829C-9D0C6A5611E6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1597490-3587-466D-979A-C2D749385DD9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8103726-15BE-4EDF-B80C-BB904B51F79E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25A911E-21F3-45AE-836E-521A30AA1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Desired Capabilities:</a:t>
            </a:r>
          </a:p>
          <a:p>
            <a:r>
              <a:rPr lang="en-US" i="1" dirty="0"/>
              <a:t>Agent State Tracking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Sense and track agent’s external state (position, velocity, attitude, and  eclipse)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Track agent’s internal state (power and data generation, storage, and consumption, component status, etc.)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React to environment events</a:t>
            </a:r>
          </a:p>
          <a:p>
            <a:pPr marL="468313" lvl="1" indent="-174625"/>
            <a:r>
              <a:rPr lang="en-US" dirty="0"/>
              <a:t>i.e., turn off solar panels if eclipse event occurs</a:t>
            </a:r>
            <a:endParaRPr lang="en-US" i="1" dirty="0"/>
          </a:p>
          <a:p>
            <a:r>
              <a:rPr lang="en-US" i="1" dirty="0"/>
              <a:t>Scheduler Action Performance and Rejection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Receive and perform instructions from scheduler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Revert actions or even turn off agent if a critical state is reached</a:t>
            </a:r>
          </a:p>
          <a:p>
            <a:pPr marL="468313" lvl="1" indent="-174625"/>
            <a:r>
              <a:rPr lang="en-US" dirty="0"/>
              <a:t>i.e., interrupt a measurement if power consumption from instruments exceeds generation</a:t>
            </a:r>
            <a:endParaRPr lang="en-US" i="1" dirty="0"/>
          </a:p>
          <a:p>
            <a:r>
              <a:rPr lang="en-US" i="1" dirty="0"/>
              <a:t>Instrument Simulation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Sense the environment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Provide realistic measurement results to science module</a:t>
            </a:r>
          </a:p>
          <a:p>
            <a:r>
              <a:rPr lang="en-US" i="1" dirty="0"/>
              <a:t>Network Simulator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Send and receive messages from/to other agents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Capture network delays </a:t>
            </a:r>
          </a:p>
          <a:p>
            <a:pPr marL="468313" lvl="1" indent="-174625"/>
            <a:r>
              <a:rPr lang="en-US" dirty="0"/>
              <a:t>Due to transmission latency and data-rate</a:t>
            </a:r>
          </a:p>
          <a:p>
            <a:pPr marL="468313" lvl="1" indent="-174625"/>
            <a:r>
              <a:rPr lang="en-US" dirty="0"/>
              <a:t>Due to buffer saturation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73EA28-6538-4532-ADA6-F47C610A1ACB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Simulate the agent’s internal state and provide realistic behavior and capabilities based on its components and operations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314B802-A702-41C5-8A19-8668C3F00789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</p:spTree>
    <p:extLst>
      <p:ext uri="{BB962C8B-B14F-4D97-AF65-F5344CB8AC3E}">
        <p14:creationId xmlns:p14="http://schemas.microsoft.com/office/powerpoint/2010/main" val="17532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747683" y="1704789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744712" y="3706975"/>
            <a:ext cx="102504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754410" y="5386693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8599650" y="3633862"/>
            <a:ext cx="12832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 or towards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81ED910-E098-12F1-56B9-1A225C022CE2}"/>
              </a:ext>
            </a:extLst>
          </p:cNvPr>
          <p:cNvSpPr txBox="1"/>
          <p:nvPr/>
        </p:nvSpPr>
        <p:spPr>
          <a:xfrm>
            <a:off x="2586313" y="3451605"/>
            <a:ext cx="4544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event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387299" y="3937072"/>
            <a:ext cx="2567239" cy="548560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943A0BB-CA2D-D08E-86FC-4E11380B0E73}"/>
              </a:ext>
            </a:extLst>
          </p:cNvPr>
          <p:cNvSpPr txBox="1"/>
          <p:nvPr/>
        </p:nvSpPr>
        <p:spPr>
          <a:xfrm>
            <a:off x="6665073" y="3848174"/>
            <a:ext cx="13213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5DFC0ADF-D1AD-478D-7102-5A923CF76E76}"/>
              </a:ext>
            </a:extLst>
          </p:cNvPr>
          <p:cNvSpPr txBox="1"/>
          <p:nvPr/>
        </p:nvSpPr>
        <p:spPr>
          <a:xfrm>
            <a:off x="6665073" y="4575010"/>
            <a:ext cx="126304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7C0EECE4-F560-1216-C1DC-DA4E572546DB}"/>
              </a:ext>
            </a:extLst>
          </p:cNvPr>
          <p:cNvSpPr txBox="1"/>
          <p:nvPr/>
        </p:nvSpPr>
        <p:spPr>
          <a:xfrm>
            <a:off x="3233531" y="4467724"/>
            <a:ext cx="9218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-Pos/Vel info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C25FDC-B8FA-7A0A-99D6-B4018D69A8EA}"/>
              </a:ext>
            </a:extLst>
          </p:cNvPr>
          <p:cNvSpPr txBox="1"/>
          <p:nvPr/>
        </p:nvSpPr>
        <p:spPr>
          <a:xfrm>
            <a:off x="5065906" y="4511305"/>
            <a:ext cx="69720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-Subsystem State(s)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 completion status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F476958-1762-4EDA-AD89-407D0CA55222}"/>
              </a:ext>
            </a:extLst>
          </p:cNvPr>
          <p:cNvSpPr txBox="1"/>
          <p:nvPr/>
        </p:nvSpPr>
        <p:spPr>
          <a:xfrm>
            <a:off x="6665073" y="2986401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B768E5EF-F185-47FE-A1EE-4312F980E543}"/>
              </a:ext>
            </a:extLst>
          </p:cNvPr>
          <p:cNvSpPr txBox="1"/>
          <p:nvPr/>
        </p:nvSpPr>
        <p:spPr>
          <a:xfrm>
            <a:off x="5134642" y="5268493"/>
            <a:ext cx="77906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-Received Data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350A93-7283-4CD3-97A5-A290072E8881}"/>
              </a:ext>
            </a:extLst>
          </p:cNvPr>
          <p:cNvSpPr txBox="1"/>
          <p:nvPr/>
        </p:nvSpPr>
        <p:spPr>
          <a:xfrm>
            <a:off x="3917428" y="3999942"/>
            <a:ext cx="75685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--Itemized task instructions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665137F-3A44-4BBA-92E6-EB6D85E11B54}"/>
              </a:ext>
            </a:extLst>
          </p:cNvPr>
          <p:cNvSpPr txBox="1"/>
          <p:nvPr/>
        </p:nvSpPr>
        <p:spPr>
          <a:xfrm>
            <a:off x="3300530" y="5404715"/>
            <a:ext cx="69720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Msgs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979142C-295E-42AF-8652-E40AE3F57627}"/>
              </a:ext>
            </a:extLst>
          </p:cNvPr>
          <p:cNvSpPr txBox="1"/>
          <p:nvPr/>
        </p:nvSpPr>
        <p:spPr>
          <a:xfrm>
            <a:off x="5100108" y="5818807"/>
            <a:ext cx="84141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-Perceived Data</a:t>
            </a:r>
          </a:p>
        </p:txBody>
      </p: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F7CFB803-E8BD-4A70-BBE8-C949476BE116}"/>
              </a:ext>
            </a:extLst>
          </p:cNvPr>
          <p:cNvSpPr txBox="1"/>
          <p:nvPr/>
        </p:nvSpPr>
        <p:spPr>
          <a:xfrm>
            <a:off x="4162616" y="3377951"/>
            <a:ext cx="537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2954BB4-79ED-4537-AAE5-B7261339227C}"/>
              </a:ext>
            </a:extLst>
          </p:cNvPr>
          <p:cNvSpPr txBox="1"/>
          <p:nvPr/>
        </p:nvSpPr>
        <p:spPr>
          <a:xfrm>
            <a:off x="3583618" y="3743520"/>
            <a:ext cx="9566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-Emergency Task(s)</a:t>
            </a:r>
          </a:p>
        </p:txBody>
      </p: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A3F5F254-7555-41EA-9B45-1497FAFD5439}"/>
              </a:ext>
            </a:extLst>
          </p:cNvPr>
          <p:cNvSpPr txBox="1"/>
          <p:nvPr/>
        </p:nvSpPr>
        <p:spPr>
          <a:xfrm>
            <a:off x="3221020" y="5810551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</a:t>
            </a:r>
          </a:p>
        </p:txBody>
      </p: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2491D951-F969-484C-AA9B-2A19DE57D386}"/>
              </a:ext>
            </a:extLst>
          </p:cNvPr>
          <p:cNvSpPr txBox="1"/>
          <p:nvPr/>
        </p:nvSpPr>
        <p:spPr>
          <a:xfrm>
            <a:off x="3197404" y="4769211"/>
            <a:ext cx="921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-Eclipse info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-Eclipse event</a:t>
            </a:r>
          </a:p>
        </p:txBody>
      </p: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xtBox 278">
            <a:extLst>
              <a:ext uri="{FF2B5EF4-FFF2-40B4-BE49-F238E27FC236}">
                <a16:creationId xmlns:a16="http://schemas.microsoft.com/office/drawing/2014/main" id="{CEA846C6-4149-4A1B-B0C6-DCC7BC122701}"/>
              </a:ext>
            </a:extLst>
          </p:cNvPr>
          <p:cNvSpPr txBox="1"/>
          <p:nvPr/>
        </p:nvSpPr>
        <p:spPr>
          <a:xfrm>
            <a:off x="4563208" y="3164538"/>
            <a:ext cx="4679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(out)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021420-8184-0776-3DF6-4E0AAD29D4C8}"/>
              </a:ext>
            </a:extLst>
          </p:cNvPr>
          <p:cNvSpPr/>
          <p:nvPr/>
        </p:nvSpPr>
        <p:spPr>
          <a:xfrm>
            <a:off x="9932798" y="1115371"/>
            <a:ext cx="2114576" cy="51835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ysClr val="windowText" lastClr="000000"/>
                </a:solidFill>
              </a:rPr>
              <a:t>Barebones Engineering Module:</a:t>
            </a:r>
          </a:p>
          <a:p>
            <a:endParaRPr lang="en-US" sz="1000" b="1" dirty="0">
              <a:solidFill>
                <a:sysClr val="windowText" lastClr="000000"/>
              </a:solidFill>
            </a:endParaRPr>
          </a:p>
          <a:p>
            <a:r>
              <a:rPr lang="en-US" sz="1000" b="1" i="1" dirty="0">
                <a:solidFill>
                  <a:sysClr val="windowText" lastClr="000000"/>
                </a:solidFill>
              </a:rPr>
              <a:t>Platform Emulator</a:t>
            </a:r>
          </a:p>
          <a:p>
            <a:r>
              <a:rPr lang="en-US" sz="900" dirty="0">
                <a:solidFill>
                  <a:sysClr val="windowText" lastClr="000000"/>
                </a:solidFill>
              </a:rPr>
              <a:t>Simulates the agent’s on-board subsystems</a:t>
            </a:r>
          </a:p>
          <a:p>
            <a:endParaRPr lang="en-US" sz="1000" b="1" i="1" dirty="0">
              <a:solidFill>
                <a:sysClr val="windowText" lastClr="000000"/>
              </a:solidFill>
            </a:endParaRP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Command and Data Handling (CDH)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Receive commands to perform from planner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Track and manage agent’s internal memory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React to the platform’s critical or failure states </a:t>
            </a: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Guidance Navigation and Control (GNC)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Sense and track agent’s position and velocity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Sense and track agent’s eclipse state</a:t>
            </a: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Electrical Power Subsystem (EPS)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Track power generation/consumption</a:t>
            </a: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Comms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Emulate transceiver buffers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Discards messages that cannot fit in buffers</a:t>
            </a: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Payload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Requests measurement information to the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Provides CDH with simulated instrument results from an observation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b="1" i="1" dirty="0">
                <a:solidFill>
                  <a:sysClr val="windowText" lastClr="000000"/>
                </a:solidFill>
              </a:rPr>
              <a:t>Network Emulator</a:t>
            </a:r>
          </a:p>
          <a:p>
            <a:r>
              <a:rPr lang="en-US" sz="900" dirty="0">
                <a:solidFill>
                  <a:sysClr val="windowText" lastClr="000000"/>
                </a:solidFill>
              </a:rPr>
              <a:t>Simulate latency due to range latency or channel data-rate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2FB48-AA85-7634-3AF0-A48B67AB40B4}"/>
              </a:ext>
            </a:extLst>
          </p:cNvPr>
          <p:cNvSpPr txBox="1"/>
          <p:nvPr/>
        </p:nvSpPr>
        <p:spPr>
          <a:xfrm>
            <a:off x="6665073" y="3487624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6DE063-0B11-625F-2ECC-8024BCFA8785}"/>
              </a:ext>
            </a:extLst>
          </p:cNvPr>
          <p:cNvSpPr txBox="1"/>
          <p:nvPr/>
        </p:nvSpPr>
        <p:spPr>
          <a:xfrm>
            <a:off x="3216025" y="5168234"/>
            <a:ext cx="797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info</a:t>
            </a:r>
          </a:p>
        </p:txBody>
      </p: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8FCAE76-5786-5218-5ED8-4B3F83D0A2E1}"/>
              </a:ext>
            </a:extLst>
          </p:cNvPr>
          <p:cNvSpPr txBox="1"/>
          <p:nvPr/>
        </p:nvSpPr>
        <p:spPr>
          <a:xfrm>
            <a:off x="5096113" y="3687582"/>
            <a:ext cx="4991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-Task(s)</a:t>
            </a:r>
          </a:p>
        </p:txBody>
      </p:sp>
    </p:spTree>
    <p:extLst>
      <p:ext uri="{BB962C8B-B14F-4D97-AF65-F5344CB8AC3E}">
        <p14:creationId xmlns:p14="http://schemas.microsoft.com/office/powerpoint/2010/main" val="3072316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6DE65-A066-88DC-A419-75253DB9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DE7C3-436A-F81F-D10B-370C41B1C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8079531" cy="5199557"/>
          </a:xfrm>
        </p:spPr>
        <p:txBody>
          <a:bodyPr>
            <a:normAutofit fontScale="55000" lnSpcReduction="20000"/>
          </a:bodyPr>
          <a:lstStyle/>
          <a:p>
            <a:r>
              <a:rPr lang="en-US" i="1" dirty="0"/>
              <a:t>Scenario:</a:t>
            </a:r>
          </a:p>
          <a:p>
            <a:r>
              <a:rPr lang="en-US" dirty="0"/>
              <a:t>2 Agents, one with instrument A and another with instrument B</a:t>
            </a:r>
          </a:p>
          <a:p>
            <a:r>
              <a:rPr lang="en-US" dirty="0"/>
              <a:t>1 GP of interest</a:t>
            </a:r>
          </a:p>
          <a:p>
            <a:endParaRPr lang="en-US" dirty="0"/>
          </a:p>
          <a:p>
            <a:r>
              <a:rPr lang="en-US" i="1" dirty="0"/>
              <a:t>Timeline: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performs routine measurement of GP1 with instrument A at T =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processes measurement and concludes GP1 is an area of interest for a measurement with instrument 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creates a measurement request for all agents in the network including itself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concludes that it does NOT possess the capabilities to perform the measurement request and therefore does not act on the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attempts to send measurement request to Agent 2 at T = 2 but is unsuccessful (out of LOS)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sends measurement request to Agent 2 at T = 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receives measurement request from Agent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concludes that it CAN perform the measurement in the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schedules a measurement with instrument B at its next access to GP1 at T = 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performs measurement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sends measurement results to Agent 1 at T = 4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6B4456-561B-8704-2C6A-82DBF510E6A5}"/>
              </a:ext>
            </a:extLst>
          </p:cNvPr>
          <p:cNvGrpSpPr/>
          <p:nvPr/>
        </p:nvGrpSpPr>
        <p:grpSpPr>
          <a:xfrm>
            <a:off x="8510016" y="2379218"/>
            <a:ext cx="914400" cy="914400"/>
            <a:chOff x="8717280" y="2379218"/>
            <a:chExt cx="914400" cy="914400"/>
          </a:xfrm>
        </p:grpSpPr>
        <p:pic>
          <p:nvPicPr>
            <p:cNvPr id="5" name="Graphic 4" descr="Satellite with solid fill">
              <a:extLst>
                <a:ext uri="{FF2B5EF4-FFF2-40B4-BE49-F238E27FC236}">
                  <a16:creationId xmlns:a16="http://schemas.microsoft.com/office/drawing/2014/main" id="{3C37AC90-45EB-4FD0-A87F-902F067E2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8F73EE-70D8-36F5-397F-5D78061538BE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EF5A5F-3613-6A75-C0FF-45DCB473B1DD}"/>
              </a:ext>
            </a:extLst>
          </p:cNvPr>
          <p:cNvGrpSpPr/>
          <p:nvPr/>
        </p:nvGrpSpPr>
        <p:grpSpPr>
          <a:xfrm>
            <a:off x="10357104" y="2421890"/>
            <a:ext cx="914400" cy="914400"/>
            <a:chOff x="10357104" y="2421890"/>
            <a:chExt cx="914400" cy="914400"/>
          </a:xfrm>
        </p:grpSpPr>
        <p:pic>
          <p:nvPicPr>
            <p:cNvPr id="20" name="Graphic 19" descr="Satellite with solid fill">
              <a:extLst>
                <a:ext uri="{FF2B5EF4-FFF2-40B4-BE49-F238E27FC236}">
                  <a16:creationId xmlns:a16="http://schemas.microsoft.com/office/drawing/2014/main" id="{DBFA7F02-F256-4E7E-271C-6FCA61946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57104" y="2421890"/>
              <a:ext cx="914400" cy="914400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4EB579A-C398-F1F0-0B25-8C2360FB3DD4}"/>
                </a:ext>
              </a:extLst>
            </p:cNvPr>
            <p:cNvSpPr/>
            <p:nvPr/>
          </p:nvSpPr>
          <p:spPr>
            <a:xfrm>
              <a:off x="10728960" y="2789428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4E9783-4FF4-86D5-CBF9-7C80C276D1E3}"/>
              </a:ext>
            </a:extLst>
          </p:cNvPr>
          <p:cNvGrpSpPr/>
          <p:nvPr/>
        </p:nvGrpSpPr>
        <p:grpSpPr>
          <a:xfrm>
            <a:off x="9424416" y="4104144"/>
            <a:ext cx="977760" cy="914400"/>
            <a:chOff x="7904112" y="4706759"/>
            <a:chExt cx="977760" cy="914400"/>
          </a:xfrm>
        </p:grpSpPr>
        <p:pic>
          <p:nvPicPr>
            <p:cNvPr id="19" name="Graphic 18" descr="Highway scene with solid fill">
              <a:extLst>
                <a:ext uri="{FF2B5EF4-FFF2-40B4-BE49-F238E27FC236}">
                  <a16:creationId xmlns:a16="http://schemas.microsoft.com/office/drawing/2014/main" id="{94D2D7C4-7669-D3BF-AEAC-CADB59678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04112" y="470675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3D23855-FD02-3740-5E66-9555775ECABD}"/>
                </a:ext>
              </a:extLst>
            </p:cNvPr>
            <p:cNvSpPr txBox="1"/>
            <p:nvPr/>
          </p:nvSpPr>
          <p:spPr>
            <a:xfrm>
              <a:off x="8296008" y="5188343"/>
              <a:ext cx="5858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GP1</a:t>
              </a:r>
            </a:p>
          </p:txBody>
        </p:sp>
      </p:grpSp>
      <p:pic>
        <p:nvPicPr>
          <p:cNvPr id="30" name="Graphic 29" descr="Thought bubble outline">
            <a:extLst>
              <a:ext uri="{FF2B5EF4-FFF2-40B4-BE49-F238E27FC236}">
                <a16:creationId xmlns:a16="http://schemas.microsoft.com/office/drawing/2014/main" id="{39935AEA-668F-6C2E-D3A6-1279C4B8F7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78572" y="1875028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324BF5-A64D-49C7-CBAB-CB7B6DDC603B}"/>
              </a:ext>
            </a:extLst>
          </p:cNvPr>
          <p:cNvSpPr txBox="1"/>
          <p:nvPr/>
        </p:nvSpPr>
        <p:spPr>
          <a:xfrm>
            <a:off x="11142840" y="2072397"/>
            <a:ext cx="585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Instr</a:t>
            </a:r>
            <a:r>
              <a:rPr lang="en-US" sz="1100" dirty="0"/>
              <a:t> B</a:t>
            </a:r>
          </a:p>
        </p:txBody>
      </p:sp>
      <p:pic>
        <p:nvPicPr>
          <p:cNvPr id="32" name="Graphic 31" descr="Thought bubble outline">
            <a:extLst>
              <a:ext uri="{FF2B5EF4-FFF2-40B4-BE49-F238E27FC236}">
                <a16:creationId xmlns:a16="http://schemas.microsoft.com/office/drawing/2014/main" id="{2478070B-3423-29A9-899A-8B29DEA051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31484" y="1776603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B58EDCB-46B2-B98B-ED3C-16B3CBCEDB29}"/>
              </a:ext>
            </a:extLst>
          </p:cNvPr>
          <p:cNvSpPr txBox="1"/>
          <p:nvPr/>
        </p:nvSpPr>
        <p:spPr>
          <a:xfrm>
            <a:off x="9295752" y="1973972"/>
            <a:ext cx="585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Instr</a:t>
            </a:r>
            <a:r>
              <a:rPr lang="en-US" sz="1100" dirty="0"/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263051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CD7BE0-74E6-45C7-0C83-46AD2FDBE880}"/>
              </a:ext>
            </a:extLst>
          </p:cNvPr>
          <p:cNvSpPr txBox="1"/>
          <p:nvPr/>
        </p:nvSpPr>
        <p:spPr>
          <a:xfrm>
            <a:off x="6665073" y="4575010"/>
            <a:ext cx="12630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-Current time</a:t>
            </a:r>
          </a:p>
        </p:txBody>
      </p:sp>
      <p:cxnSp>
        <p:nvCxnSpPr>
          <p:cNvPr id="17" name="Elbow Connector 56">
            <a:extLst>
              <a:ext uri="{FF2B5EF4-FFF2-40B4-BE49-F238E27FC236}">
                <a16:creationId xmlns:a16="http://schemas.microsoft.com/office/drawing/2014/main" id="{61CDCA00-F929-2F19-F601-88FD76839D0D}"/>
              </a:ext>
            </a:extLst>
          </p:cNvPr>
          <p:cNvCxnSpPr>
            <a:cxnSpLocks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370852-11AF-6C07-D80B-88008E3EAFB5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2" name="Graphic 21" descr="Satellite with solid fill">
              <a:extLst>
                <a:ext uri="{FF2B5EF4-FFF2-40B4-BE49-F238E27FC236}">
                  <a16:creationId xmlns:a16="http://schemas.microsoft.com/office/drawing/2014/main" id="{0579E6AA-EC98-BB75-C97B-770F9528E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31B7BB-081E-4B68-E410-DFEA1D68394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5992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4" y="2594401"/>
            <a:ext cx="1629683" cy="15328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69C354-F3A3-C8ED-6975-29F702014D50}"/>
              </a:ext>
            </a:extLst>
          </p:cNvPr>
          <p:cNvSpPr txBox="1"/>
          <p:nvPr/>
        </p:nvSpPr>
        <p:spPr>
          <a:xfrm>
            <a:off x="6734973" y="4031823"/>
            <a:ext cx="11626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-Task: “Measure GP1 with Instrument A at T=1”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220408" y="2898698"/>
            <a:ext cx="1162634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”Itemized plan: 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-Wait for T=1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-Turn on instrument A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-Perform measurement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-Send data to science module”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59ED437-7612-D19A-CF0F-AC1CDBCDD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8347" y="3466171"/>
            <a:ext cx="1306670" cy="122905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C420A44-5E3A-E2E6-845F-096B2648BF66}"/>
              </a:ext>
            </a:extLst>
          </p:cNvPr>
          <p:cNvSpPr txBox="1"/>
          <p:nvPr/>
        </p:nvSpPr>
        <p:spPr>
          <a:xfrm>
            <a:off x="8462489" y="3736909"/>
            <a:ext cx="95838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“Planning complete, perform routine plan!”</a:t>
            </a:r>
          </a:p>
        </p:txBody>
      </p:sp>
      <p:pic>
        <p:nvPicPr>
          <p:cNvPr id="37" name="Graphic 36" descr="Left Brain with solid fill">
            <a:extLst>
              <a:ext uri="{FF2B5EF4-FFF2-40B4-BE49-F238E27FC236}">
                <a16:creationId xmlns:a16="http://schemas.microsoft.com/office/drawing/2014/main" id="{368F5B38-E3D0-075F-FE28-4B6567AEF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35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100558" y="3429544"/>
            <a:ext cx="95562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T=1!”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5FC3E-E1DA-0B1E-B37C-A93A24465C27}"/>
              </a:ext>
            </a:extLst>
          </p:cNvPr>
          <p:cNvSpPr txBox="1"/>
          <p:nvPr/>
        </p:nvSpPr>
        <p:spPr>
          <a:xfrm>
            <a:off x="3917428" y="3999942"/>
            <a:ext cx="75685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-”Turn on Instrument A”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3" y="5012718"/>
            <a:ext cx="1117121" cy="8015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66064" y="5207166"/>
            <a:ext cx="7803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“Turning on instrument A…"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4B5BEA-80E5-2033-A947-511545068FF7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3" name="Graphic 22" descr="Satellite with solid fill">
              <a:extLst>
                <a:ext uri="{FF2B5EF4-FFF2-40B4-BE49-F238E27FC236}">
                  <a16:creationId xmlns:a16="http://schemas.microsoft.com/office/drawing/2014/main" id="{15CC5094-FB67-A54F-B615-6CD71C70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7565C2-AC5C-4F75-DA9A-A49C2B9A0D58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9468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1" y="5012718"/>
            <a:ext cx="1276488" cy="9762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79108" y="5169180"/>
            <a:ext cx="96227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“Performing measurement. Requesting info from environment…”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CC975-A297-D8D2-27FB-6BC195D3D94C}"/>
              </a:ext>
            </a:extLst>
          </p:cNvPr>
          <p:cNvSpPr txBox="1"/>
          <p:nvPr/>
        </p:nvSpPr>
        <p:spPr>
          <a:xfrm>
            <a:off x="811331" y="2872324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5A6329-BFC9-ABB7-8F84-25775149A501}"/>
              </a:ext>
            </a:extLst>
          </p:cNvPr>
          <p:cNvSpPr txBox="1"/>
          <p:nvPr/>
        </p:nvSpPr>
        <p:spPr>
          <a:xfrm>
            <a:off x="3221020" y="5810551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37" name="Graphic 36" descr="Speech with solid fill">
            <a:extLst>
              <a:ext uri="{FF2B5EF4-FFF2-40B4-BE49-F238E27FC236}">
                <a16:creationId xmlns:a16="http://schemas.microsoft.com/office/drawing/2014/main" id="{0C0F2BDD-C704-282E-B3E2-BE527DBA9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79598" y="1561149"/>
            <a:ext cx="1286386" cy="13641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68F16C4-09FC-065B-CC64-851180B769A0}"/>
              </a:ext>
            </a:extLst>
          </p:cNvPr>
          <p:cNvSpPr txBox="1"/>
          <p:nvPr/>
        </p:nvSpPr>
        <p:spPr>
          <a:xfrm>
            <a:off x="650103" y="1846608"/>
            <a:ext cx="922032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“Accessing data for GP1 at T=1…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found!  Sending to Agent 1…”</a:t>
            </a:r>
          </a:p>
        </p:txBody>
      </p:sp>
    </p:spTree>
    <p:extLst>
      <p:ext uri="{BB962C8B-B14F-4D97-AF65-F5344CB8AC3E}">
        <p14:creationId xmlns:p14="http://schemas.microsoft.com/office/powerpoint/2010/main" val="3175140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1" y="5012718"/>
            <a:ext cx="1276488" cy="9762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79108" y="5234826"/>
            <a:ext cx="96227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“Measurement performed! Saving results…”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832590-802D-B246-6F07-072B3E3728BB}"/>
              </a:ext>
            </a:extLst>
          </p:cNvPr>
          <p:cNvSpPr txBox="1"/>
          <p:nvPr/>
        </p:nvSpPr>
        <p:spPr>
          <a:xfrm>
            <a:off x="4944420" y="5836156"/>
            <a:ext cx="84141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72114" y="2623336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5351191" y="2833344"/>
            <a:ext cx="96227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“Measurement data is now stored in internal memory!”</a:t>
            </a:r>
          </a:p>
        </p:txBody>
      </p:sp>
    </p:spTree>
    <p:extLst>
      <p:ext uri="{BB962C8B-B14F-4D97-AF65-F5344CB8AC3E}">
        <p14:creationId xmlns:p14="http://schemas.microsoft.com/office/powerpoint/2010/main" val="486717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7"/>
            <a:ext cx="2114576" cy="13019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processes measurement and concludes GP1 is an area of interest for a measurement with instrument B</a:t>
            </a: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3245" y="2042347"/>
            <a:ext cx="1224897" cy="13019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8501112" y="2273299"/>
            <a:ext cx="96227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“Processing results…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GP1 should be measured with Instrument B!”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1954" y="2566485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4249063" y="2852645"/>
            <a:ext cx="9622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results for processing…”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02610-73C9-9F90-4C3E-C12E818E33C8}"/>
              </a:ext>
            </a:extLst>
          </p:cNvPr>
          <p:cNvSpPr txBox="1"/>
          <p:nvPr/>
        </p:nvSpPr>
        <p:spPr>
          <a:xfrm>
            <a:off x="6624755" y="3202083"/>
            <a:ext cx="13276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pic>
        <p:nvPicPr>
          <p:cNvPr id="25" name="Graphic 24" descr="Left Brain with solid fill">
            <a:extLst>
              <a:ext uri="{FF2B5EF4-FFF2-40B4-BE49-F238E27FC236}">
                <a16:creationId xmlns:a16="http://schemas.microsoft.com/office/drawing/2014/main" id="{6A9C6D2D-AEE9-ECD3-D4DA-D520259B82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6341" y="3012866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59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7"/>
            <a:ext cx="2114576" cy="11128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creates a measurement request for all agents in the network including itself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2FCF053-235A-9335-7357-6A2ADD920B4F}"/>
              </a:ext>
            </a:extLst>
          </p:cNvPr>
          <p:cNvSpPr txBox="1"/>
          <p:nvPr/>
        </p:nvSpPr>
        <p:spPr>
          <a:xfrm>
            <a:off x="7132023" y="3652443"/>
            <a:ext cx="14513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(to self): “Measure GP1 with Instrument B”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(to all): “Measure GP1 with Instrument B”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69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3131-23EE-60F3-E320-866A3463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7" y="244506"/>
            <a:ext cx="11667281" cy="732127"/>
          </a:xfrm>
        </p:spPr>
        <p:txBody>
          <a:bodyPr/>
          <a:lstStyle/>
          <a:p>
            <a:r>
              <a:rPr lang="en-US" dirty="0"/>
              <a:t>Motivation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3ABB0-6B9E-4D83-1F49-B473D4A14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9"/>
            <a:ext cx="6463356" cy="4298207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Space-based Earth observation is undergoing a paradigm change </a:t>
            </a:r>
          </a:p>
          <a:p>
            <a:endParaRPr lang="en-US" sz="1800" b="1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Easier access to space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More affordable access to space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Higher grade commercial off-the shelf components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Increased computation power</a:t>
            </a:r>
          </a:p>
          <a:p>
            <a:pPr marL="522288" lvl="1" indent="-2349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  <a:buFont typeface="Wingdings" charset="2"/>
              <a:buChar char="Ø"/>
            </a:pPr>
            <a:endParaRPr lang="en-US" sz="1600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Implementation of Distributed Architectures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Many smaller and heterogeneous satellites, w/ crosslinks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Federations (coordination among assets owned and operated by different organizations)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Onboard measurements processing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Starting to be implemented (e.g., TROPICS [1], CYGNSS [2])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C15F9CF-5786-4AA4-B451-93A1D7497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2"/>
          <a:stretch/>
        </p:blipFill>
        <p:spPr bwMode="auto">
          <a:xfrm>
            <a:off x="7004558" y="1466488"/>
            <a:ext cx="4778391" cy="21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Content Placeholder 5">
            <a:extLst>
              <a:ext uri="{FF2B5EF4-FFF2-40B4-BE49-F238E27FC236}">
                <a16:creationId xmlns:a16="http://schemas.microsoft.com/office/drawing/2014/main" id="{9D6CFF4E-E4C0-4D37-9649-C94780E04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1"/>
          <a:stretch/>
        </p:blipFill>
        <p:spPr>
          <a:xfrm>
            <a:off x="7004558" y="4035254"/>
            <a:ext cx="4778391" cy="2090911"/>
          </a:xfrm>
          <a:prstGeom prst="rect">
            <a:avLst/>
          </a:prstGeom>
        </p:spPr>
      </p:pic>
      <p:sp>
        <p:nvSpPr>
          <p:cNvPr id="31" name="Right Arrow 7">
            <a:extLst>
              <a:ext uri="{FF2B5EF4-FFF2-40B4-BE49-F238E27FC236}">
                <a16:creationId xmlns:a16="http://schemas.microsoft.com/office/drawing/2014/main" id="{182093F0-958F-4C42-9024-151761B81C7E}"/>
              </a:ext>
            </a:extLst>
          </p:cNvPr>
          <p:cNvSpPr/>
          <p:nvPr/>
        </p:nvSpPr>
        <p:spPr>
          <a:xfrm rot="5400000">
            <a:off x="9105908" y="3230913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A88E32-421B-4304-86BC-D6D17D8ACF86}"/>
              </a:ext>
            </a:extLst>
          </p:cNvPr>
          <p:cNvSpPr/>
          <p:nvPr/>
        </p:nvSpPr>
        <p:spPr>
          <a:xfrm>
            <a:off x="7161133" y="6117739"/>
            <a:ext cx="3653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NASA Sensor Web concept (image credit NASA GSFC)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FF36DD-0740-4C2A-B730-74CB73195E50}"/>
              </a:ext>
            </a:extLst>
          </p:cNvPr>
          <p:cNvSpPr/>
          <p:nvPr/>
        </p:nvSpPr>
        <p:spPr>
          <a:xfrm>
            <a:off x="409051" y="5527273"/>
            <a:ext cx="6142061" cy="75679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Due to operations logistics, </a:t>
            </a:r>
            <a:r>
              <a:rPr lang="en-US" b="1" dirty="0">
                <a:solidFill>
                  <a:sysClr val="windowText" lastClr="000000"/>
                </a:solidFill>
              </a:rPr>
              <a:t>large constellations demand autonomous operations to maximize performance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1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7"/>
            <a:ext cx="2114576" cy="14426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concludes that it does NOT possess the capabilities to perform the measurement request and therefore does not act on the request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17" name="Graphic 16" descr="Left Brain with solid fill">
            <a:extLst>
              <a:ext uri="{FF2B5EF4-FFF2-40B4-BE49-F238E27FC236}">
                <a16:creationId xmlns:a16="http://schemas.microsoft.com/office/drawing/2014/main" id="{2C913BEA-2ABD-5A68-D2B0-20728A217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  <p:pic>
        <p:nvPicPr>
          <p:cNvPr id="19" name="Graphic 18" descr="Speech with solid fill">
            <a:extLst>
              <a:ext uri="{FF2B5EF4-FFF2-40B4-BE49-F238E27FC236}">
                <a16:creationId xmlns:a16="http://schemas.microsoft.com/office/drawing/2014/main" id="{9DD93388-943F-031C-D6D2-BEB9D7060B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8006383" y="4673295"/>
            <a:ext cx="1392917" cy="10236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2AC5DD-8D17-4632-5A31-EF10D28E1C59}"/>
              </a:ext>
            </a:extLst>
          </p:cNvPr>
          <p:cNvSpPr txBox="1"/>
          <p:nvPr/>
        </p:nvSpPr>
        <p:spPr>
          <a:xfrm>
            <a:off x="8179783" y="4993053"/>
            <a:ext cx="10461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 do not have instrument B therefore I cannot perform this request.”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79FE60-1990-19BE-881D-9E2F5EAC7756}"/>
              </a:ext>
            </a:extLst>
          </p:cNvPr>
          <p:cNvSpPr txBox="1"/>
          <p:nvPr/>
        </p:nvSpPr>
        <p:spPr>
          <a:xfrm>
            <a:off x="7132023" y="3652443"/>
            <a:ext cx="145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(to self): “Measure GP1 with Instrument B”</a:t>
            </a:r>
          </a:p>
        </p:txBody>
      </p:sp>
    </p:spTree>
    <p:extLst>
      <p:ext uri="{BB962C8B-B14F-4D97-AF65-F5344CB8AC3E}">
        <p14:creationId xmlns:p14="http://schemas.microsoft.com/office/powerpoint/2010/main" val="2264306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19" name="Graphic 18" descr="Speech with solid fill">
            <a:extLst>
              <a:ext uri="{FF2B5EF4-FFF2-40B4-BE49-F238E27FC236}">
                <a16:creationId xmlns:a16="http://schemas.microsoft.com/office/drawing/2014/main" id="{9DD93388-943F-031C-D6D2-BEB9D7060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>
            <a:off x="8006383" y="4673294"/>
            <a:ext cx="1392917" cy="11641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2AC5DD-8D17-4632-5A31-EF10D28E1C59}"/>
              </a:ext>
            </a:extLst>
          </p:cNvPr>
          <p:cNvSpPr txBox="1"/>
          <p:nvPr/>
        </p:nvSpPr>
        <p:spPr>
          <a:xfrm>
            <a:off x="8179783" y="5028681"/>
            <a:ext cx="1046115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“Scheduling measurement request broadcast for next access with Agent 2 at T=2”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291ED2-CAD0-A7C2-90E7-9B3663F7A35D}"/>
              </a:ext>
            </a:extLst>
          </p:cNvPr>
          <p:cNvSpPr txBox="1"/>
          <p:nvPr/>
        </p:nvSpPr>
        <p:spPr>
          <a:xfrm>
            <a:off x="7114438" y="3853567"/>
            <a:ext cx="145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(to all): “Measure GP1 with Instrument B”</a:t>
            </a:r>
          </a:p>
        </p:txBody>
      </p:sp>
      <p:pic>
        <p:nvPicPr>
          <p:cNvPr id="23" name="Graphic 22" descr="Left Brain with solid fill">
            <a:extLst>
              <a:ext uri="{FF2B5EF4-FFF2-40B4-BE49-F238E27FC236}">
                <a16:creationId xmlns:a16="http://schemas.microsoft.com/office/drawing/2014/main" id="{7EC5F884-0636-B0EE-70F3-1000C6F5F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09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2" y="2462047"/>
            <a:ext cx="1844253" cy="1665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69C354-F3A3-C8ED-6975-29F702014D50}"/>
              </a:ext>
            </a:extLst>
          </p:cNvPr>
          <p:cNvSpPr txBox="1"/>
          <p:nvPr/>
        </p:nvSpPr>
        <p:spPr>
          <a:xfrm>
            <a:off x="6734973" y="4031823"/>
            <a:ext cx="11626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-Task: “Send Measurement req to Agent 2 at T=2”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265019" y="2745613"/>
            <a:ext cx="1289940" cy="8463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”Itemized plan: 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-Place message in comms buffer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-Wait for T=2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-Wait for access to Agent 2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-Transmit message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-Delete message from buffer”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5307B47C-71BB-68D0-02B4-57E04853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8683" y="3715075"/>
            <a:ext cx="1196333" cy="9801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9C7CA9-ADBB-A934-93B6-0DF56724CC31}"/>
              </a:ext>
            </a:extLst>
          </p:cNvPr>
          <p:cNvSpPr txBox="1"/>
          <p:nvPr/>
        </p:nvSpPr>
        <p:spPr>
          <a:xfrm>
            <a:off x="8609858" y="3924824"/>
            <a:ext cx="73997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“Planning complete, perform plan!”</a:t>
            </a:r>
          </a:p>
        </p:txBody>
      </p:sp>
      <p:pic>
        <p:nvPicPr>
          <p:cNvPr id="22" name="Graphic 21" descr="Left Brain with solid fill">
            <a:extLst>
              <a:ext uri="{FF2B5EF4-FFF2-40B4-BE49-F238E27FC236}">
                <a16:creationId xmlns:a16="http://schemas.microsoft.com/office/drawing/2014/main" id="{34B3C471-D7F2-2368-7F78-EC4D82B01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51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17B206-6CA7-077D-4FD3-9EFF74A41F8E}"/>
              </a:ext>
            </a:extLst>
          </p:cNvPr>
          <p:cNvSpPr txBox="1"/>
          <p:nvPr/>
        </p:nvSpPr>
        <p:spPr>
          <a:xfrm>
            <a:off x="3817532" y="3994040"/>
            <a:ext cx="1000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Message</a:t>
            </a: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132876" y="4232331"/>
            <a:ext cx="1278627" cy="128475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350967" y="4513589"/>
            <a:ext cx="9657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“Outgoing message placed in buffer. Updating current buffer state…”</a:t>
            </a:r>
          </a:p>
        </p:txBody>
      </p:sp>
    </p:spTree>
    <p:extLst>
      <p:ext uri="{BB962C8B-B14F-4D97-AF65-F5344CB8AC3E}">
        <p14:creationId xmlns:p14="http://schemas.microsoft.com/office/powerpoint/2010/main" val="4072079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Graphic 2" descr="Speech with solid fill">
            <a:extLst>
              <a:ext uri="{FF2B5EF4-FFF2-40B4-BE49-F238E27FC236}">
                <a16:creationId xmlns:a16="http://schemas.microsoft.com/office/drawing/2014/main" id="{7EFA0462-C7B6-E3E5-6155-270AA6FA5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703351-0226-A9DC-FC45-49F83FEBA96D}"/>
              </a:ext>
            </a:extLst>
          </p:cNvPr>
          <p:cNvSpPr txBox="1"/>
          <p:nvPr/>
        </p:nvSpPr>
        <p:spPr>
          <a:xfrm>
            <a:off x="5100558" y="3429544"/>
            <a:ext cx="95562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T=2!”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17B206-6CA7-077D-4FD3-9EFF74A41F8E}"/>
              </a:ext>
            </a:extLst>
          </p:cNvPr>
          <p:cNvSpPr txBox="1"/>
          <p:nvPr/>
        </p:nvSpPr>
        <p:spPr>
          <a:xfrm>
            <a:off x="3845404" y="4000317"/>
            <a:ext cx="1026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-“Wait for access to agent 2”</a:t>
            </a: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132876" y="4232331"/>
            <a:ext cx="1790518" cy="128475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410835" y="4518887"/>
            <a:ext cx="123012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“Waiting for access to agent 2…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Polling environment until access is confirmed…”</a:t>
            </a:r>
          </a:p>
        </p:txBody>
      </p:sp>
    </p:spTree>
    <p:extLst>
      <p:ext uri="{BB962C8B-B14F-4D97-AF65-F5344CB8AC3E}">
        <p14:creationId xmlns:p14="http://schemas.microsoft.com/office/powerpoint/2010/main" val="3517559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97478" y="4405520"/>
            <a:ext cx="1301846" cy="107609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512846" y="4656206"/>
            <a:ext cx="107878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“Agent 2 is NOT accessible. Trying again at T = 3…”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F12DC-5428-E6AA-D320-05C5583FE2FB}"/>
              </a:ext>
            </a:extLst>
          </p:cNvPr>
          <p:cNvSpPr txBox="1"/>
          <p:nvPr/>
        </p:nvSpPr>
        <p:spPr>
          <a:xfrm>
            <a:off x="811331" y="2872324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Info</a:t>
            </a:r>
          </a:p>
        </p:txBody>
      </p:sp>
      <p:pic>
        <p:nvPicPr>
          <p:cNvPr id="19" name="Graphic 18" descr="Speech with solid fill">
            <a:extLst>
              <a:ext uri="{FF2B5EF4-FFF2-40B4-BE49-F238E27FC236}">
                <a16:creationId xmlns:a16="http://schemas.microsoft.com/office/drawing/2014/main" id="{45090C85-1EA1-F761-11EB-C0A0FBA4E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79598" y="1561149"/>
            <a:ext cx="1286386" cy="13641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04C9997-BE58-2415-FBA8-1AF6A3BBD973}"/>
              </a:ext>
            </a:extLst>
          </p:cNvPr>
          <p:cNvSpPr txBox="1"/>
          <p:nvPr/>
        </p:nvSpPr>
        <p:spPr>
          <a:xfrm>
            <a:off x="3245083" y="5168857"/>
            <a:ext cx="654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>
                <a:solidFill>
                  <a:schemeClr val="tx1">
                    <a:lumMod val="65000"/>
                    <a:lumOff val="35000"/>
                  </a:schemeClr>
                </a:solidFill>
              </a:rPr>
              <a:t>Agent Access Info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C07BDE-B721-C88A-9ACC-BB7B1FD6731C}"/>
              </a:ext>
            </a:extLst>
          </p:cNvPr>
          <p:cNvSpPr txBox="1"/>
          <p:nvPr/>
        </p:nvSpPr>
        <p:spPr>
          <a:xfrm>
            <a:off x="633271" y="1832134"/>
            <a:ext cx="1021147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“Accessing agent data for Agents 1 and 2 at T=2…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found!  Sending to Agent 1…”</a:t>
            </a:r>
          </a:p>
        </p:txBody>
      </p:sp>
    </p:spTree>
    <p:extLst>
      <p:ext uri="{BB962C8B-B14F-4D97-AF65-F5344CB8AC3E}">
        <p14:creationId xmlns:p14="http://schemas.microsoft.com/office/powerpoint/2010/main" val="3572871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Graphic 2" descr="Speech with solid fill">
            <a:extLst>
              <a:ext uri="{FF2B5EF4-FFF2-40B4-BE49-F238E27FC236}">
                <a16:creationId xmlns:a16="http://schemas.microsoft.com/office/drawing/2014/main" id="{7EFA0462-C7B6-E3E5-6155-270AA6FA5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703351-0226-A9DC-FC45-49F83FEBA96D}"/>
              </a:ext>
            </a:extLst>
          </p:cNvPr>
          <p:cNvSpPr txBox="1"/>
          <p:nvPr/>
        </p:nvSpPr>
        <p:spPr>
          <a:xfrm>
            <a:off x="5125938" y="3456468"/>
            <a:ext cx="84234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T=3!”</a:t>
            </a: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12108" y="4703580"/>
            <a:ext cx="918499" cy="6874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510181" y="4853058"/>
            <a:ext cx="10787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“Agent 2 is now accessible!”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F12DC-5428-E6AA-D320-05C5583FE2FB}"/>
              </a:ext>
            </a:extLst>
          </p:cNvPr>
          <p:cNvSpPr txBox="1"/>
          <p:nvPr/>
        </p:nvSpPr>
        <p:spPr>
          <a:xfrm>
            <a:off x="811331" y="2872324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Info</a:t>
            </a:r>
          </a:p>
        </p:txBody>
      </p:sp>
      <p:pic>
        <p:nvPicPr>
          <p:cNvPr id="19" name="Graphic 18" descr="Speech with solid fill">
            <a:extLst>
              <a:ext uri="{FF2B5EF4-FFF2-40B4-BE49-F238E27FC236}">
                <a16:creationId xmlns:a16="http://schemas.microsoft.com/office/drawing/2014/main" id="{45090C85-1EA1-F761-11EB-C0A0FBA4E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79598" y="1561149"/>
            <a:ext cx="1286386" cy="13641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88B98E1-3BF0-E746-5D05-023F5D2D00AB}"/>
              </a:ext>
            </a:extLst>
          </p:cNvPr>
          <p:cNvSpPr txBox="1"/>
          <p:nvPr/>
        </p:nvSpPr>
        <p:spPr>
          <a:xfrm>
            <a:off x="633271" y="1832134"/>
            <a:ext cx="1021147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“Accessing agent data for Agents 1 and 2 at T=3…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found!  Sending to Agent 1…”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4C9997-BE58-2415-FBA8-1AF6A3BBD973}"/>
              </a:ext>
            </a:extLst>
          </p:cNvPr>
          <p:cNvSpPr txBox="1"/>
          <p:nvPr/>
        </p:nvSpPr>
        <p:spPr>
          <a:xfrm>
            <a:off x="3245083" y="5168857"/>
            <a:ext cx="654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>
                <a:solidFill>
                  <a:schemeClr val="tx1">
                    <a:lumMod val="65000"/>
                    <a:lumOff val="35000"/>
                  </a:schemeClr>
                </a:solidFill>
              </a:rPr>
              <a:t>Agent Access Info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213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Graphic 2" descr="Speech with solid fill">
            <a:extLst>
              <a:ext uri="{FF2B5EF4-FFF2-40B4-BE49-F238E27FC236}">
                <a16:creationId xmlns:a16="http://schemas.microsoft.com/office/drawing/2014/main" id="{7EFA0462-C7B6-E3E5-6155-270AA6FA5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703351-0226-A9DC-FC45-49F83FEBA96D}"/>
              </a:ext>
            </a:extLst>
          </p:cNvPr>
          <p:cNvSpPr txBox="1"/>
          <p:nvPr/>
        </p:nvSpPr>
        <p:spPr>
          <a:xfrm>
            <a:off x="5130948" y="3332780"/>
            <a:ext cx="84234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T=3 and Agent 2 is accessible!”</a:t>
            </a: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12108" y="4703580"/>
            <a:ext cx="918499" cy="6874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510181" y="4853058"/>
            <a:ext cx="84141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message…”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6ABA09-EEC5-99FF-BCB8-4AEDCF93057E}"/>
              </a:ext>
            </a:extLst>
          </p:cNvPr>
          <p:cNvSpPr txBox="1"/>
          <p:nvPr/>
        </p:nvSpPr>
        <p:spPr>
          <a:xfrm>
            <a:off x="3845404" y="4000317"/>
            <a:ext cx="1026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-“Send measurement request to agent 2”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07505A-8E6B-CDFC-E67F-A536A460824A}"/>
              </a:ext>
            </a:extLst>
          </p:cNvPr>
          <p:cNvSpPr txBox="1"/>
          <p:nvPr/>
        </p:nvSpPr>
        <p:spPr>
          <a:xfrm>
            <a:off x="3196606" y="5404715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BA2CEE-2789-B785-1F0D-5E9E5EF69CE4}"/>
              </a:ext>
            </a:extLst>
          </p:cNvPr>
          <p:cNvSpPr txBox="1"/>
          <p:nvPr/>
        </p:nvSpPr>
        <p:spPr>
          <a:xfrm>
            <a:off x="859268" y="4232184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</p:txBody>
      </p:sp>
    </p:spTree>
    <p:extLst>
      <p:ext uri="{BB962C8B-B14F-4D97-AF65-F5344CB8AC3E}">
        <p14:creationId xmlns:p14="http://schemas.microsoft.com/office/powerpoint/2010/main" val="4137269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09432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receives measurement request from Agent 1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12108" y="4703580"/>
            <a:ext cx="918499" cy="6874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523710" y="4787851"/>
            <a:ext cx="84141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“Received a message from Agent 1!”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07505A-8E6B-CDFC-E67F-A536A460824A}"/>
              </a:ext>
            </a:extLst>
          </p:cNvPr>
          <p:cNvSpPr txBox="1"/>
          <p:nvPr/>
        </p:nvSpPr>
        <p:spPr>
          <a:xfrm>
            <a:off x="3196606" y="5404715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BA2CEE-2789-B785-1F0D-5E9E5EF69CE4}"/>
              </a:ext>
            </a:extLst>
          </p:cNvPr>
          <p:cNvSpPr txBox="1"/>
          <p:nvPr/>
        </p:nvSpPr>
        <p:spPr>
          <a:xfrm>
            <a:off x="776055" y="5032110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96285FA-AE2E-E248-697C-AC5236859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76745" y="3017636"/>
            <a:ext cx="1548891" cy="10586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E0CC97-50BB-078B-16D1-5F555F9FEF4D}"/>
              </a:ext>
            </a:extLst>
          </p:cNvPr>
          <p:cNvSpPr txBox="1"/>
          <p:nvPr/>
        </p:nvSpPr>
        <p:spPr>
          <a:xfrm>
            <a:off x="5214460" y="3208654"/>
            <a:ext cx="110086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“Received a measurement request. Forwarding to  Planning Module…”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695895-68ED-9DAD-A8C1-29360A3C82C1}"/>
              </a:ext>
            </a:extLst>
          </p:cNvPr>
          <p:cNvSpPr txBox="1"/>
          <p:nvPr/>
        </p:nvSpPr>
        <p:spPr>
          <a:xfrm>
            <a:off x="5123856" y="5404715"/>
            <a:ext cx="77906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-Received Data</a:t>
            </a:r>
          </a:p>
        </p:txBody>
      </p:sp>
    </p:spTree>
    <p:extLst>
      <p:ext uri="{BB962C8B-B14F-4D97-AF65-F5344CB8AC3E}">
        <p14:creationId xmlns:p14="http://schemas.microsoft.com/office/powerpoint/2010/main" val="2393035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09432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1095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concludes that it CAN perform the measurement in the request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92F63F-A8EF-91B9-1C0A-784268580984}"/>
              </a:ext>
            </a:extLst>
          </p:cNvPr>
          <p:cNvSpPr txBox="1"/>
          <p:nvPr/>
        </p:nvSpPr>
        <p:spPr>
          <a:xfrm>
            <a:off x="6665073" y="4575010"/>
            <a:ext cx="148026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Requests: “Measure GP1 with Instrument B”</a:t>
            </a:r>
          </a:p>
        </p:txBody>
      </p:sp>
      <p:pic>
        <p:nvPicPr>
          <p:cNvPr id="3" name="Graphic 2" descr="Left Brain with solid fill">
            <a:extLst>
              <a:ext uri="{FF2B5EF4-FFF2-40B4-BE49-F238E27FC236}">
                <a16:creationId xmlns:a16="http://schemas.microsoft.com/office/drawing/2014/main" id="{C3BDE286-F877-E5F6-2E03-156C58685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  <p:pic>
        <p:nvPicPr>
          <p:cNvPr id="23" name="Graphic 22" descr="Speech with solid fill">
            <a:extLst>
              <a:ext uri="{FF2B5EF4-FFF2-40B4-BE49-F238E27FC236}">
                <a16:creationId xmlns:a16="http://schemas.microsoft.com/office/drawing/2014/main" id="{7605C232-464C-C13A-E305-0F1D66828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8006383" y="4673294"/>
            <a:ext cx="1392917" cy="11218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40EEE7-0A70-A706-1278-5614230967EC}"/>
              </a:ext>
            </a:extLst>
          </p:cNvPr>
          <p:cNvSpPr txBox="1"/>
          <p:nvPr/>
        </p:nvSpPr>
        <p:spPr>
          <a:xfrm>
            <a:off x="8197187" y="5002870"/>
            <a:ext cx="1022711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 have instrument B, therefore I CAN perform this measurement request”</a:t>
            </a:r>
          </a:p>
        </p:txBody>
      </p:sp>
    </p:spTree>
    <p:extLst>
      <p:ext uri="{BB962C8B-B14F-4D97-AF65-F5344CB8AC3E}">
        <p14:creationId xmlns:p14="http://schemas.microsoft.com/office/powerpoint/2010/main" val="2344670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11">
            <a:extLst>
              <a:ext uri="{FF2B5EF4-FFF2-40B4-BE49-F238E27FC236}">
                <a16:creationId xmlns:a16="http://schemas.microsoft.com/office/drawing/2014/main" id="{31A0FBDB-FC9D-6827-C244-F2060C624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41999" y="1854610"/>
            <a:ext cx="2127848" cy="2014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E78B62-0A5C-F9F9-7FB8-7040780F5C9F}"/>
              </a:ext>
            </a:extLst>
          </p:cNvPr>
          <p:cNvSpPr txBox="1"/>
          <p:nvPr/>
        </p:nvSpPr>
        <p:spPr>
          <a:xfrm>
            <a:off x="5641999" y="3868705"/>
            <a:ext cx="2127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1 – Default missions; data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39291-F599-9256-496C-5DE21C95D2AD}"/>
              </a:ext>
            </a:extLst>
          </p:cNvPr>
          <p:cNvSpPr txBox="1"/>
          <p:nvPr/>
        </p:nvSpPr>
        <p:spPr>
          <a:xfrm>
            <a:off x="9185537" y="3868705"/>
            <a:ext cx="1975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2 – Event detected; task request sent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BA2CB1-3440-DECD-3594-528AFB4BAC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12" r="41027" b="12407"/>
          <a:stretch/>
        </p:blipFill>
        <p:spPr>
          <a:xfrm>
            <a:off x="9004331" y="1104202"/>
            <a:ext cx="2338059" cy="276981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8">
            <a:extLst>
              <a:ext uri="{FF2B5EF4-FFF2-40B4-BE49-F238E27FC236}">
                <a16:creationId xmlns:a16="http://schemas.microsoft.com/office/drawing/2014/main" id="{7BD3DD8E-FE7C-618E-0CC1-4CC49D8F55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340" b="62265"/>
          <a:stretch/>
        </p:blipFill>
        <p:spPr>
          <a:xfrm>
            <a:off x="5246511" y="4554702"/>
            <a:ext cx="2918824" cy="12825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7903B8-C98D-1325-50F9-B88714E1757D}"/>
              </a:ext>
            </a:extLst>
          </p:cNvPr>
          <p:cNvSpPr txBox="1"/>
          <p:nvPr/>
        </p:nvSpPr>
        <p:spPr>
          <a:xfrm>
            <a:off x="5127350" y="5911092"/>
            <a:ext cx="3157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3 - Knowledge-based task filtering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6DB687-897C-D9F0-F950-3FA57260369A}"/>
              </a:ext>
            </a:extLst>
          </p:cNvPr>
          <p:cNvSpPr txBox="1"/>
          <p:nvPr/>
        </p:nvSpPr>
        <p:spPr>
          <a:xfrm>
            <a:off x="8902018" y="5811522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4 – Decentralized planning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38ABEF-61A9-DD42-3C0B-8A8D23698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6279" y="4540434"/>
            <a:ext cx="3274163" cy="1296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CB203B-CE47-8413-AD58-595BD4595C65}"/>
              </a:ext>
            </a:extLst>
          </p:cNvPr>
          <p:cNvSpPr txBox="1"/>
          <p:nvPr/>
        </p:nvSpPr>
        <p:spPr>
          <a:xfrm>
            <a:off x="1101895" y="580346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Scenario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F06FE-C954-6C90-495D-1EF65250AC9A}"/>
              </a:ext>
            </a:extLst>
          </p:cNvPr>
          <p:cNvSpPr txBox="1"/>
          <p:nvPr/>
        </p:nvSpPr>
        <p:spPr>
          <a:xfrm>
            <a:off x="7238454" y="6225660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Concept of Operations</a:t>
            </a:r>
          </a:p>
        </p:txBody>
      </p:sp>
    </p:spTree>
    <p:extLst>
      <p:ext uri="{BB962C8B-B14F-4D97-AF65-F5344CB8AC3E}">
        <p14:creationId xmlns:p14="http://schemas.microsoft.com/office/powerpoint/2010/main" val="37863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09432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6"/>
            <a:ext cx="2114576" cy="12488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schedules a measurement with instrument B at its next access to GP1 at T=4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Graphic 2" descr="Left Brain with solid fill">
            <a:extLst>
              <a:ext uri="{FF2B5EF4-FFF2-40B4-BE49-F238E27FC236}">
                <a16:creationId xmlns:a16="http://schemas.microsoft.com/office/drawing/2014/main" id="{C3BDE286-F877-E5F6-2E03-156C58685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  <p:pic>
        <p:nvPicPr>
          <p:cNvPr id="23" name="Graphic 22" descr="Speech with solid fill">
            <a:extLst>
              <a:ext uri="{FF2B5EF4-FFF2-40B4-BE49-F238E27FC236}">
                <a16:creationId xmlns:a16="http://schemas.microsoft.com/office/drawing/2014/main" id="{7605C232-464C-C13A-E305-0F1D66828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8006383" y="4673293"/>
            <a:ext cx="1392917" cy="9983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40EEE7-0A70-A706-1278-5614230967EC}"/>
              </a:ext>
            </a:extLst>
          </p:cNvPr>
          <p:cNvSpPr txBox="1"/>
          <p:nvPr/>
        </p:nvSpPr>
        <p:spPr>
          <a:xfrm>
            <a:off x="8197187" y="5002870"/>
            <a:ext cx="10227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“Scheduling measurement of GP1 with Instrument B at T=4”</a:t>
            </a:r>
          </a:p>
        </p:txBody>
      </p:sp>
    </p:spTree>
    <p:extLst>
      <p:ext uri="{BB962C8B-B14F-4D97-AF65-F5344CB8AC3E}">
        <p14:creationId xmlns:p14="http://schemas.microsoft.com/office/powerpoint/2010/main" val="1114599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2" y="2462047"/>
            <a:ext cx="1844253" cy="1665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69C354-F3A3-C8ED-6975-29F702014D50}"/>
              </a:ext>
            </a:extLst>
          </p:cNvPr>
          <p:cNvSpPr txBox="1"/>
          <p:nvPr/>
        </p:nvSpPr>
        <p:spPr>
          <a:xfrm>
            <a:off x="6734973" y="4031823"/>
            <a:ext cx="11626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-Task: “Measure GP1 with Instrument B at T=B”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265019" y="2745613"/>
            <a:ext cx="1289940" cy="8463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”Itemized plan: 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-Wait for T=4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-Turn on instrument B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-Perform measurement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-Send data to science module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-Send data to Agent 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5307B47C-71BB-68D0-02B4-57E04853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8683" y="3715075"/>
            <a:ext cx="1196333" cy="9801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9C7CA9-ADBB-A934-93B6-0DF56724CC31}"/>
              </a:ext>
            </a:extLst>
          </p:cNvPr>
          <p:cNvSpPr txBox="1"/>
          <p:nvPr/>
        </p:nvSpPr>
        <p:spPr>
          <a:xfrm>
            <a:off x="8609858" y="3924824"/>
            <a:ext cx="73997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“Planning complete, perform plan!”</a:t>
            </a:r>
          </a:p>
        </p:txBody>
      </p:sp>
      <p:pic>
        <p:nvPicPr>
          <p:cNvPr id="22" name="Graphic 21" descr="Left Brain with solid fill">
            <a:extLst>
              <a:ext uri="{FF2B5EF4-FFF2-40B4-BE49-F238E27FC236}">
                <a16:creationId xmlns:a16="http://schemas.microsoft.com/office/drawing/2014/main" id="{34B3C471-D7F2-2368-7F78-EC4D82B01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36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100558" y="3429544"/>
            <a:ext cx="95562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T=4!”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5FC3E-E1DA-0B1E-B37C-A93A24465C27}"/>
              </a:ext>
            </a:extLst>
          </p:cNvPr>
          <p:cNvSpPr txBox="1"/>
          <p:nvPr/>
        </p:nvSpPr>
        <p:spPr>
          <a:xfrm>
            <a:off x="3917428" y="3999942"/>
            <a:ext cx="75685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-”Turn on Instrument B”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3" y="5012718"/>
            <a:ext cx="1117121" cy="8015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66064" y="5207166"/>
            <a:ext cx="7803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“Turning on instrument B…"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4B5BEA-80E5-2033-A947-511545068FF7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23" name="Graphic 22" descr="Satellite with solid fill">
              <a:extLst>
                <a:ext uri="{FF2B5EF4-FFF2-40B4-BE49-F238E27FC236}">
                  <a16:creationId xmlns:a16="http://schemas.microsoft.com/office/drawing/2014/main" id="{15CC5094-FB67-A54F-B615-6CD71C70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7565C2-AC5C-4F75-DA9A-A49C2B9A0D58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DA0E0E1-B86E-B8D7-32F5-8228E5C9FF79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561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1" y="5012718"/>
            <a:ext cx="1276488" cy="9762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79108" y="5169180"/>
            <a:ext cx="96227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“Performing measurement. Requesting info from environment…”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CC975-A297-D8D2-27FB-6BC195D3D94C}"/>
              </a:ext>
            </a:extLst>
          </p:cNvPr>
          <p:cNvSpPr txBox="1"/>
          <p:nvPr/>
        </p:nvSpPr>
        <p:spPr>
          <a:xfrm>
            <a:off x="811331" y="2872324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5A6329-BFC9-ABB7-8F84-25775149A501}"/>
              </a:ext>
            </a:extLst>
          </p:cNvPr>
          <p:cNvSpPr txBox="1"/>
          <p:nvPr/>
        </p:nvSpPr>
        <p:spPr>
          <a:xfrm>
            <a:off x="3221020" y="5810551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pic>
        <p:nvPicPr>
          <p:cNvPr id="37" name="Graphic 36" descr="Speech with solid fill">
            <a:extLst>
              <a:ext uri="{FF2B5EF4-FFF2-40B4-BE49-F238E27FC236}">
                <a16:creationId xmlns:a16="http://schemas.microsoft.com/office/drawing/2014/main" id="{0C0F2BDD-C704-282E-B3E2-BE527DBA9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79598" y="1561149"/>
            <a:ext cx="1286386" cy="13641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68F16C4-09FC-065B-CC64-851180B769A0}"/>
              </a:ext>
            </a:extLst>
          </p:cNvPr>
          <p:cNvSpPr txBox="1"/>
          <p:nvPr/>
        </p:nvSpPr>
        <p:spPr>
          <a:xfrm>
            <a:off x="650103" y="1846608"/>
            <a:ext cx="922032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“Accessing data for GP1 at T=4…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found!  Sending to Agent 2…”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486CDF-549B-BBE4-30B5-81509986AC0F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124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1" y="5012718"/>
            <a:ext cx="1276488" cy="9762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79108" y="5234826"/>
            <a:ext cx="96227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“Measurement performed! Saving results…”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832590-802D-B246-6F07-072B3E3728BB}"/>
              </a:ext>
            </a:extLst>
          </p:cNvPr>
          <p:cNvSpPr txBox="1"/>
          <p:nvPr/>
        </p:nvSpPr>
        <p:spPr>
          <a:xfrm>
            <a:off x="4944420" y="5836156"/>
            <a:ext cx="84141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72114" y="2623336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5351191" y="2833344"/>
            <a:ext cx="96227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“Measurement data is now stored in internal memory!”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9A4A21-044B-CD19-6BE6-F0F5259F6CC9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61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0907" y="2042347"/>
            <a:ext cx="1307236" cy="13019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8358759" y="2370496"/>
            <a:ext cx="10153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“Processing results…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Higher level products obtained. No new event detected.”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1954" y="2566485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4249063" y="2852645"/>
            <a:ext cx="9622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results for processing…”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02610-73C9-9F90-4C3E-C12E818E33C8}"/>
              </a:ext>
            </a:extLst>
          </p:cNvPr>
          <p:cNvSpPr txBox="1"/>
          <p:nvPr/>
        </p:nvSpPr>
        <p:spPr>
          <a:xfrm>
            <a:off x="6624755" y="3202083"/>
            <a:ext cx="13276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pic>
        <p:nvPicPr>
          <p:cNvPr id="25" name="Graphic 24" descr="Left Brain with solid fill">
            <a:extLst>
              <a:ext uri="{FF2B5EF4-FFF2-40B4-BE49-F238E27FC236}">
                <a16:creationId xmlns:a16="http://schemas.microsoft.com/office/drawing/2014/main" id="{6A9C6D2D-AEE9-ECD3-D4DA-D520259B8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6341" y="3012866"/>
            <a:ext cx="495653" cy="4956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558124-B24A-1D57-0619-5FAE7869C4FE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830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5970" y="3148019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4113079" y="3434179"/>
            <a:ext cx="9622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results to Agent 1”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02610-73C9-9F90-4C3E-C12E818E33C8}"/>
              </a:ext>
            </a:extLst>
          </p:cNvPr>
          <p:cNvSpPr txBox="1"/>
          <p:nvPr/>
        </p:nvSpPr>
        <p:spPr>
          <a:xfrm>
            <a:off x="6624755" y="3202083"/>
            <a:ext cx="13276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558124-B24A-1D57-0619-5FAE7869C4FE}"/>
              </a:ext>
            </a:extLst>
          </p:cNvPr>
          <p:cNvSpPr/>
          <p:nvPr/>
        </p:nvSpPr>
        <p:spPr>
          <a:xfrm>
            <a:off x="9932798" y="3236806"/>
            <a:ext cx="2114576" cy="9848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sends measurement results to Agent 1 at T = 4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9C083-4BE1-5925-E7D3-C31A875053D5}"/>
              </a:ext>
            </a:extLst>
          </p:cNvPr>
          <p:cNvSpPr txBox="1"/>
          <p:nvPr/>
        </p:nvSpPr>
        <p:spPr>
          <a:xfrm>
            <a:off x="3834300" y="4017756"/>
            <a:ext cx="102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-”Send measurement results to Agent 1”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8" name="Graphic 27" descr="Speech with solid fill">
            <a:extLst>
              <a:ext uri="{FF2B5EF4-FFF2-40B4-BE49-F238E27FC236}">
                <a16:creationId xmlns:a16="http://schemas.microsoft.com/office/drawing/2014/main" id="{41492EBD-BCFA-C160-630A-B370382A0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12108" y="4703580"/>
            <a:ext cx="918499" cy="68746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B228FFE-2CD6-4F31-4C59-06CFD39E1910}"/>
              </a:ext>
            </a:extLst>
          </p:cNvPr>
          <p:cNvSpPr txBox="1"/>
          <p:nvPr/>
        </p:nvSpPr>
        <p:spPr>
          <a:xfrm>
            <a:off x="4523710" y="4787851"/>
            <a:ext cx="67059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data to Agent 1…”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96310F-36AE-13AB-65B8-530A538752CF}"/>
              </a:ext>
            </a:extLst>
          </p:cNvPr>
          <p:cNvSpPr txBox="1"/>
          <p:nvPr/>
        </p:nvSpPr>
        <p:spPr>
          <a:xfrm>
            <a:off x="3196606" y="5404715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903D3F-E3F5-39E4-A542-FFB1B15D956B}"/>
              </a:ext>
            </a:extLst>
          </p:cNvPr>
          <p:cNvSpPr txBox="1"/>
          <p:nvPr/>
        </p:nvSpPr>
        <p:spPr>
          <a:xfrm>
            <a:off x="859268" y="4232184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>
                <a:solidFill>
                  <a:schemeClr val="tx1">
                    <a:lumMod val="65000"/>
                    <a:lumOff val="35000"/>
                  </a:schemeClr>
                </a:solidFill>
              </a:rPr>
              <a:t>Measurement Results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31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3" name="Right Arrow 7">
            <a:extLst>
              <a:ext uri="{FF2B5EF4-FFF2-40B4-BE49-F238E27FC236}">
                <a16:creationId xmlns:a16="http://schemas.microsoft.com/office/drawing/2014/main" id="{67B8EC0A-D5CD-0D4C-D366-526E993728C8}"/>
              </a:ext>
            </a:extLst>
          </p:cNvPr>
          <p:cNvSpPr/>
          <p:nvPr/>
        </p:nvSpPr>
        <p:spPr>
          <a:xfrm>
            <a:off x="2810990" y="3009769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CE8867D-EA00-9E6A-A315-6456A726B54D}"/>
              </a:ext>
            </a:extLst>
          </p:cNvPr>
          <p:cNvGrpSpPr/>
          <p:nvPr/>
        </p:nvGrpSpPr>
        <p:grpSpPr>
          <a:xfrm>
            <a:off x="13943" y="2042325"/>
            <a:ext cx="3020525" cy="3374445"/>
            <a:chOff x="266217" y="1993902"/>
            <a:chExt cx="3020525" cy="3374445"/>
          </a:xfrm>
        </p:grpSpPr>
        <p:pic>
          <p:nvPicPr>
            <p:cNvPr id="37" name="Graphic 36" descr="Speech outline">
              <a:extLst>
                <a:ext uri="{FF2B5EF4-FFF2-40B4-BE49-F238E27FC236}">
                  <a16:creationId xmlns:a16="http://schemas.microsoft.com/office/drawing/2014/main" id="{4534E274-35A8-97B6-A2D1-AB15BDF4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 flipH="1">
              <a:off x="1645074" y="1698525"/>
              <a:ext cx="1082135" cy="2201200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2B2104F-DFDC-B371-178C-02A7D4C0E108}"/>
                </a:ext>
              </a:extLst>
            </p:cNvPr>
            <p:cNvGrpSpPr/>
            <p:nvPr/>
          </p:nvGrpSpPr>
          <p:grpSpPr>
            <a:xfrm>
              <a:off x="266217" y="1993902"/>
              <a:ext cx="2745040" cy="3374445"/>
              <a:chOff x="266217" y="1993902"/>
              <a:chExt cx="2745040" cy="337444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943D654-A50E-EEF6-0E9C-A367EA02BAC2}"/>
                  </a:ext>
                </a:extLst>
              </p:cNvPr>
              <p:cNvSpPr/>
              <p:nvPr/>
            </p:nvSpPr>
            <p:spPr>
              <a:xfrm>
                <a:off x="339162" y="1993902"/>
                <a:ext cx="2672095" cy="30412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050" b="1" dirty="0">
                    <a:solidFill>
                      <a:sysClr val="windowText" lastClr="000000"/>
                    </a:solidFill>
                  </a:rPr>
                  <a:t>Plan Execution Sequence:</a:t>
                </a:r>
              </a:p>
              <a:p>
                <a:endParaRPr lang="en-US" sz="1050" b="1" dirty="0">
                  <a:solidFill>
                    <a:sysClr val="windowText" lastClr="000000"/>
                  </a:solidFill>
                </a:endParaRPr>
              </a:p>
              <a:p>
                <a:endParaRPr lang="en-US" sz="1050" dirty="0">
                  <a:solidFill>
                    <a:sysClr val="windowText" lastClr="000000"/>
                  </a:solidFill>
                </a:endParaRPr>
              </a:p>
              <a:p>
                <a:endParaRPr lang="en-US" sz="10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5" name="Rounded Rectangle 29">
                <a:extLst>
                  <a:ext uri="{FF2B5EF4-FFF2-40B4-BE49-F238E27FC236}">
                    <a16:creationId xmlns:a16="http://schemas.microsoft.com/office/drawing/2014/main" id="{29CAD95C-43D9-B346-2E66-1F3139BAF94C}"/>
                  </a:ext>
                </a:extLst>
              </p:cNvPr>
              <p:cNvSpPr/>
              <p:nvPr/>
            </p:nvSpPr>
            <p:spPr>
              <a:xfrm>
                <a:off x="541425" y="2367103"/>
                <a:ext cx="844348" cy="443484"/>
              </a:xfrm>
              <a:prstGeom prst="roundRect">
                <a:avLst>
                  <a:gd name="adj" fmla="val 6097"/>
                </a:avLst>
              </a:prstGeom>
              <a:noFill/>
              <a:ln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100" i="1" dirty="0">
                    <a:solidFill>
                      <a:sysClr val="windowText" lastClr="000000"/>
                    </a:solidFill>
                  </a:rPr>
                  <a:t>Scheduler Module</a:t>
                </a:r>
              </a:p>
            </p:txBody>
          </p:sp>
          <p:sp>
            <p:nvSpPr>
              <p:cNvPr id="86" name="Rounded Rectangle 29">
                <a:extLst>
                  <a:ext uri="{FF2B5EF4-FFF2-40B4-BE49-F238E27FC236}">
                    <a16:creationId xmlns:a16="http://schemas.microsoft.com/office/drawing/2014/main" id="{40199CD4-FEB2-B54B-03D6-084BDF58FCBB}"/>
                  </a:ext>
                </a:extLst>
              </p:cNvPr>
              <p:cNvSpPr/>
              <p:nvPr/>
            </p:nvSpPr>
            <p:spPr>
              <a:xfrm>
                <a:off x="1385773" y="4188509"/>
                <a:ext cx="847130" cy="362709"/>
              </a:xfrm>
              <a:prstGeom prst="roundRect">
                <a:avLst>
                  <a:gd name="adj" fmla="val 3300"/>
                </a:avLst>
              </a:prstGeom>
              <a:noFill/>
              <a:ln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i="1" dirty="0">
                    <a:solidFill>
                      <a:sysClr val="windowText" lastClr="000000"/>
                    </a:solidFill>
                  </a:rPr>
                  <a:t>Platform Emulator</a:t>
                </a:r>
              </a:p>
            </p:txBody>
          </p:sp>
          <p:sp>
            <p:nvSpPr>
              <p:cNvPr id="87" name="Rounded Rectangle 29">
                <a:extLst>
                  <a:ext uri="{FF2B5EF4-FFF2-40B4-BE49-F238E27FC236}">
                    <a16:creationId xmlns:a16="http://schemas.microsoft.com/office/drawing/2014/main" id="{FBB86EA8-4FD3-CF0B-14D5-5A2AA699123C}"/>
                  </a:ext>
                </a:extLst>
              </p:cNvPr>
              <p:cNvSpPr/>
              <p:nvPr/>
            </p:nvSpPr>
            <p:spPr>
              <a:xfrm>
                <a:off x="883505" y="3313846"/>
                <a:ext cx="844348" cy="463679"/>
              </a:xfrm>
              <a:prstGeom prst="roundRect">
                <a:avLst>
                  <a:gd name="adj" fmla="val 3300"/>
                </a:avLst>
              </a:prstGeom>
              <a:noFill/>
              <a:ln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i="1" dirty="0">
                    <a:solidFill>
                      <a:sysClr val="windowText" lastClr="000000"/>
                    </a:solidFill>
                  </a:rPr>
                  <a:t>Operations Executor</a:t>
                </a:r>
              </a:p>
            </p:txBody>
          </p:sp>
          <p:cxnSp>
            <p:nvCxnSpPr>
              <p:cNvPr id="89" name="Elbow Connector 56">
                <a:extLst>
                  <a:ext uri="{FF2B5EF4-FFF2-40B4-BE49-F238E27FC236}">
                    <a16:creationId xmlns:a16="http://schemas.microsoft.com/office/drawing/2014/main" id="{48001190-E1D7-77A6-E9AC-B28B5E41BB9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73976" y="2950046"/>
                <a:ext cx="518715" cy="224685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56">
                <a:extLst>
                  <a:ext uri="{FF2B5EF4-FFF2-40B4-BE49-F238E27FC236}">
                    <a16:creationId xmlns:a16="http://schemas.microsoft.com/office/drawing/2014/main" id="{1130152F-9641-A442-EBA9-3966F424DFE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51510" y="3783798"/>
                <a:ext cx="425064" cy="396717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56">
                <a:extLst>
                  <a:ext uri="{FF2B5EF4-FFF2-40B4-BE49-F238E27FC236}">
                    <a16:creationId xmlns:a16="http://schemas.microsoft.com/office/drawing/2014/main" id="{53182A8F-177C-C7F9-7F77-2FB1A337650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97890" y="3654952"/>
                <a:ext cx="958386" cy="890085"/>
              </a:xfrm>
              <a:prstGeom prst="bentConnector4">
                <a:avLst>
                  <a:gd name="adj1" fmla="val -25354"/>
                  <a:gd name="adj2" fmla="val 126377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C2C6CCC-B668-9056-D41D-DF303AC06918}"/>
                  </a:ext>
                </a:extLst>
              </p:cNvPr>
              <p:cNvSpPr txBox="1"/>
              <p:nvPr/>
            </p:nvSpPr>
            <p:spPr>
              <a:xfrm>
                <a:off x="1837199" y="2477694"/>
                <a:ext cx="996663" cy="579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Task: “Perform measurement of GP 123 @ t=5 w/ instr1”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9C8A74-A57E-C7F7-DEA4-C29A4C29D68A}"/>
                  </a:ext>
                </a:extLst>
              </p:cNvPr>
              <p:cNvSpPr txBox="1"/>
              <p:nvPr/>
            </p:nvSpPr>
            <p:spPr>
              <a:xfrm>
                <a:off x="266217" y="5122126"/>
                <a:ext cx="25956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i="1" dirty="0"/>
                  <a:t>Receive measurement plan from scheduler</a:t>
                </a: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B8AD31F-10B1-736A-EEF8-1A59C0AE38F0}"/>
              </a:ext>
            </a:extLst>
          </p:cNvPr>
          <p:cNvGrpSpPr/>
          <p:nvPr/>
        </p:nvGrpSpPr>
        <p:grpSpPr>
          <a:xfrm>
            <a:off x="3207916" y="1964646"/>
            <a:ext cx="2948526" cy="3614586"/>
            <a:chOff x="3686190" y="1911367"/>
            <a:chExt cx="2948526" cy="36145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81ADA9-5EA3-59FF-7B8F-17FF63512756}"/>
                </a:ext>
              </a:extLst>
            </p:cNvPr>
            <p:cNvSpPr/>
            <p:nvPr/>
          </p:nvSpPr>
          <p:spPr>
            <a:xfrm>
              <a:off x="3686190" y="1993902"/>
              <a:ext cx="2672095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Plan Execution Sequence: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ounded Rectangle 29">
              <a:extLst>
                <a:ext uri="{FF2B5EF4-FFF2-40B4-BE49-F238E27FC236}">
                  <a16:creationId xmlns:a16="http://schemas.microsoft.com/office/drawing/2014/main" id="{DBA58744-D028-BB95-0EE5-222DEC8B1344}"/>
                </a:ext>
              </a:extLst>
            </p:cNvPr>
            <p:cNvSpPr/>
            <p:nvPr/>
          </p:nvSpPr>
          <p:spPr>
            <a:xfrm>
              <a:off x="3888453" y="2367103"/>
              <a:ext cx="844348" cy="44348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20" name="Rounded Rectangle 29">
              <a:extLst>
                <a:ext uri="{FF2B5EF4-FFF2-40B4-BE49-F238E27FC236}">
                  <a16:creationId xmlns:a16="http://schemas.microsoft.com/office/drawing/2014/main" id="{2D9FDFE9-AC33-02CD-FF54-6580969514E9}"/>
                </a:ext>
              </a:extLst>
            </p:cNvPr>
            <p:cNvSpPr/>
            <p:nvPr/>
          </p:nvSpPr>
          <p:spPr>
            <a:xfrm>
              <a:off x="4732801" y="4188509"/>
              <a:ext cx="847130" cy="36270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Platform Emulator</a:t>
              </a:r>
            </a:p>
          </p:txBody>
        </p:sp>
        <p:sp>
          <p:nvSpPr>
            <p:cNvPr id="25" name="Rounded Rectangle 29">
              <a:extLst>
                <a:ext uri="{FF2B5EF4-FFF2-40B4-BE49-F238E27FC236}">
                  <a16:creationId xmlns:a16="http://schemas.microsoft.com/office/drawing/2014/main" id="{7B9ADE45-9ACB-3F28-492D-FBAC5EE87025}"/>
                </a:ext>
              </a:extLst>
            </p:cNvPr>
            <p:cNvSpPr/>
            <p:nvPr/>
          </p:nvSpPr>
          <p:spPr>
            <a:xfrm>
              <a:off x="4230533" y="3313846"/>
              <a:ext cx="844348" cy="46367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Operations Executor</a:t>
              </a:r>
            </a:p>
          </p:txBody>
        </p:sp>
        <p:cxnSp>
          <p:nvCxnSpPr>
            <p:cNvPr id="26" name="Elbow Connector 56">
              <a:extLst>
                <a:ext uri="{FF2B5EF4-FFF2-40B4-BE49-F238E27FC236}">
                  <a16:creationId xmlns:a16="http://schemas.microsoft.com/office/drawing/2014/main" id="{326024CA-44C2-0B5D-FD23-9CC3FB1D40D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221004" y="2950046"/>
              <a:ext cx="518715" cy="224685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56">
              <a:extLst>
                <a:ext uri="{FF2B5EF4-FFF2-40B4-BE49-F238E27FC236}">
                  <a16:creationId xmlns:a16="http://schemas.microsoft.com/office/drawing/2014/main" id="{BE9D2099-62CF-D3A3-1175-B411D810619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698538" y="3783798"/>
              <a:ext cx="425064" cy="396717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56">
              <a:extLst>
                <a:ext uri="{FF2B5EF4-FFF2-40B4-BE49-F238E27FC236}">
                  <a16:creationId xmlns:a16="http://schemas.microsoft.com/office/drawing/2014/main" id="{10B85C22-727A-F9B2-8025-2785DF8326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244918" y="3654952"/>
              <a:ext cx="958386" cy="890085"/>
            </a:xfrm>
            <a:prstGeom prst="bentConnector4">
              <a:avLst>
                <a:gd name="adj1" fmla="val -25354"/>
                <a:gd name="adj2" fmla="val 126377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DC0DA6-5A13-789B-FC95-B66EDF002DB6}"/>
                </a:ext>
              </a:extLst>
            </p:cNvPr>
            <p:cNvSpPr txBox="1"/>
            <p:nvPr/>
          </p:nvSpPr>
          <p:spPr>
            <a:xfrm>
              <a:off x="5074881" y="2351980"/>
              <a:ext cx="120331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 Wait for t = 5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 Maneuver to observe GP 123 with instr1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3- Turn on instr1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 Sense GP 123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5- Turn off intr1</a:t>
              </a:r>
            </a:p>
          </p:txBody>
        </p:sp>
        <p:pic>
          <p:nvPicPr>
            <p:cNvPr id="33" name="Graphic 32" descr="Speech outline">
              <a:extLst>
                <a:ext uri="{FF2B5EF4-FFF2-40B4-BE49-F238E27FC236}">
                  <a16:creationId xmlns:a16="http://schemas.microsoft.com/office/drawing/2014/main" id="{555CA282-CC29-9B80-EF1B-8B5FD9B4D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603732" y="1911367"/>
              <a:ext cx="2030984" cy="203098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DECD6B-5246-2F97-A18F-080FCBE56415}"/>
                </a:ext>
              </a:extLst>
            </p:cNvPr>
            <p:cNvSpPr txBox="1"/>
            <p:nvPr/>
          </p:nvSpPr>
          <p:spPr>
            <a:xfrm>
              <a:off x="3724412" y="5125843"/>
              <a:ext cx="2595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Generate operations plan from measurement plan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23881A8-3618-E58A-AA71-8BD7E8C23027}"/>
              </a:ext>
            </a:extLst>
          </p:cNvPr>
          <p:cNvGrpSpPr/>
          <p:nvPr/>
        </p:nvGrpSpPr>
        <p:grpSpPr>
          <a:xfrm>
            <a:off x="6335945" y="2050683"/>
            <a:ext cx="2809581" cy="3369841"/>
            <a:chOff x="7040114" y="1998506"/>
            <a:chExt cx="2809581" cy="3369841"/>
          </a:xfrm>
        </p:grpSpPr>
        <p:pic>
          <p:nvPicPr>
            <p:cNvPr id="48" name="Graphic 47" descr="Speech outline">
              <a:extLst>
                <a:ext uri="{FF2B5EF4-FFF2-40B4-BE49-F238E27FC236}">
                  <a16:creationId xmlns:a16="http://schemas.microsoft.com/office/drawing/2014/main" id="{B6C76A44-41C2-B8EB-17EA-19FA94492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8258716" y="2503633"/>
              <a:ext cx="1590979" cy="2030984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27B907-DC64-479E-A5D6-98FAB7F0DE14}"/>
                </a:ext>
              </a:extLst>
            </p:cNvPr>
            <p:cNvSpPr/>
            <p:nvPr/>
          </p:nvSpPr>
          <p:spPr>
            <a:xfrm>
              <a:off x="7040114" y="1998506"/>
              <a:ext cx="2672095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Plan Execution Sequence: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ounded Rectangle 29">
              <a:extLst>
                <a:ext uri="{FF2B5EF4-FFF2-40B4-BE49-F238E27FC236}">
                  <a16:creationId xmlns:a16="http://schemas.microsoft.com/office/drawing/2014/main" id="{003C636C-0283-21ED-C7E1-959779710C66}"/>
                </a:ext>
              </a:extLst>
            </p:cNvPr>
            <p:cNvSpPr/>
            <p:nvPr/>
          </p:nvSpPr>
          <p:spPr>
            <a:xfrm>
              <a:off x="7242377" y="2371707"/>
              <a:ext cx="844348" cy="44348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41" name="Rounded Rectangle 29">
              <a:extLst>
                <a:ext uri="{FF2B5EF4-FFF2-40B4-BE49-F238E27FC236}">
                  <a16:creationId xmlns:a16="http://schemas.microsoft.com/office/drawing/2014/main" id="{D7A32712-AC2B-9C7C-2EAE-CE81227E984A}"/>
                </a:ext>
              </a:extLst>
            </p:cNvPr>
            <p:cNvSpPr/>
            <p:nvPr/>
          </p:nvSpPr>
          <p:spPr>
            <a:xfrm>
              <a:off x="8086725" y="4193113"/>
              <a:ext cx="847130" cy="36270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Platform Emulator</a:t>
              </a:r>
            </a:p>
          </p:txBody>
        </p:sp>
        <p:sp>
          <p:nvSpPr>
            <p:cNvPr id="42" name="Rounded Rectangle 29">
              <a:extLst>
                <a:ext uri="{FF2B5EF4-FFF2-40B4-BE49-F238E27FC236}">
                  <a16:creationId xmlns:a16="http://schemas.microsoft.com/office/drawing/2014/main" id="{6B0D652D-CBE5-A16F-8395-C5D2E84390B6}"/>
                </a:ext>
              </a:extLst>
            </p:cNvPr>
            <p:cNvSpPr/>
            <p:nvPr/>
          </p:nvSpPr>
          <p:spPr>
            <a:xfrm>
              <a:off x="7584457" y="3318450"/>
              <a:ext cx="844348" cy="46367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Operations Executor</a:t>
              </a:r>
            </a:p>
          </p:txBody>
        </p:sp>
        <p:cxnSp>
          <p:nvCxnSpPr>
            <p:cNvPr id="43" name="Elbow Connector 56">
              <a:extLst>
                <a:ext uri="{FF2B5EF4-FFF2-40B4-BE49-F238E27FC236}">
                  <a16:creationId xmlns:a16="http://schemas.microsoft.com/office/drawing/2014/main" id="{E152C4AA-0F8F-233F-B9B4-84A040EF0EF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574928" y="2954650"/>
              <a:ext cx="518715" cy="224685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56">
              <a:extLst>
                <a:ext uri="{FF2B5EF4-FFF2-40B4-BE49-F238E27FC236}">
                  <a16:creationId xmlns:a16="http://schemas.microsoft.com/office/drawing/2014/main" id="{523DD197-E61B-F216-3C59-A97008913C0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052462" y="3788402"/>
              <a:ext cx="425064" cy="396717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56">
              <a:extLst>
                <a:ext uri="{FF2B5EF4-FFF2-40B4-BE49-F238E27FC236}">
                  <a16:creationId xmlns:a16="http://schemas.microsoft.com/office/drawing/2014/main" id="{07B4855B-017D-7E60-EFAE-7EF506794A92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598842" y="3659556"/>
              <a:ext cx="958386" cy="890085"/>
            </a:xfrm>
            <a:prstGeom prst="bentConnector4">
              <a:avLst>
                <a:gd name="adj1" fmla="val -25354"/>
                <a:gd name="adj2" fmla="val 126377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85DBF2-4E84-52C5-A03E-8806BFE32B78}"/>
                </a:ext>
              </a:extLst>
            </p:cNvPr>
            <p:cNvSpPr txBox="1"/>
            <p:nvPr/>
          </p:nvSpPr>
          <p:spPr>
            <a:xfrm>
              <a:off x="8607335" y="3037769"/>
              <a:ext cx="95838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“Waiting for t=5…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Wait complete!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State is nominal, proceed to next instruction”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2A42B9-F0CF-A2BF-B568-314A8AAE561C}"/>
                </a:ext>
              </a:extLst>
            </p:cNvPr>
            <p:cNvSpPr txBox="1"/>
            <p:nvPr/>
          </p:nvSpPr>
          <p:spPr>
            <a:xfrm>
              <a:off x="7041635" y="5122126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Execute Plan</a:t>
              </a:r>
            </a:p>
          </p:txBody>
        </p:sp>
      </p:grpSp>
      <p:pic>
        <p:nvPicPr>
          <p:cNvPr id="58" name="Graphic 57" descr="Speech outline">
            <a:extLst>
              <a:ext uri="{FF2B5EF4-FFF2-40B4-BE49-F238E27FC236}">
                <a16:creationId xmlns:a16="http://schemas.microsoft.com/office/drawing/2014/main" id="{F2BEF771-0285-2E5A-1E84-C6D6C68E7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9660799" y="3834304"/>
            <a:ext cx="861410" cy="59217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74705FB-2520-C081-E769-29281E05768D}"/>
              </a:ext>
            </a:extLst>
          </p:cNvPr>
          <p:cNvSpPr/>
          <p:nvPr/>
        </p:nvSpPr>
        <p:spPr>
          <a:xfrm>
            <a:off x="9421928" y="2044627"/>
            <a:ext cx="2672095" cy="30412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ysClr val="windowText" lastClr="000000"/>
                </a:solidFill>
              </a:rPr>
              <a:t>Plan Execution Sequence:</a:t>
            </a:r>
          </a:p>
          <a:p>
            <a:endParaRPr lang="en-US" sz="1050" b="1" dirty="0">
              <a:solidFill>
                <a:sysClr val="windowText" lastClr="000000"/>
              </a:solidFill>
            </a:endParaRPr>
          </a:p>
          <a:p>
            <a:endParaRPr lang="en-US" sz="1050" dirty="0">
              <a:solidFill>
                <a:sysClr val="windowText" lastClr="000000"/>
              </a:solidFill>
            </a:endParaRPr>
          </a:p>
          <a:p>
            <a:endParaRPr 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66" name="Rounded Rectangle 29">
            <a:extLst>
              <a:ext uri="{FF2B5EF4-FFF2-40B4-BE49-F238E27FC236}">
                <a16:creationId xmlns:a16="http://schemas.microsoft.com/office/drawing/2014/main" id="{A88F8A0D-B1D2-1767-F532-0E732B223FFF}"/>
              </a:ext>
            </a:extLst>
          </p:cNvPr>
          <p:cNvSpPr/>
          <p:nvPr/>
        </p:nvSpPr>
        <p:spPr>
          <a:xfrm>
            <a:off x="9624191" y="2417828"/>
            <a:ext cx="844348" cy="44348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69" name="Rounded Rectangle 29">
            <a:extLst>
              <a:ext uri="{FF2B5EF4-FFF2-40B4-BE49-F238E27FC236}">
                <a16:creationId xmlns:a16="http://schemas.microsoft.com/office/drawing/2014/main" id="{F5F9E3E7-67F6-7286-AE8A-A92F4567969D}"/>
              </a:ext>
            </a:extLst>
          </p:cNvPr>
          <p:cNvSpPr/>
          <p:nvPr/>
        </p:nvSpPr>
        <p:spPr>
          <a:xfrm>
            <a:off x="10468539" y="4239234"/>
            <a:ext cx="847130" cy="36270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70" name="Rounded Rectangle 29">
            <a:extLst>
              <a:ext uri="{FF2B5EF4-FFF2-40B4-BE49-F238E27FC236}">
                <a16:creationId xmlns:a16="http://schemas.microsoft.com/office/drawing/2014/main" id="{2AE1BD56-BEAE-A926-A62A-3CAA5E5ADA60}"/>
              </a:ext>
            </a:extLst>
          </p:cNvPr>
          <p:cNvSpPr/>
          <p:nvPr/>
        </p:nvSpPr>
        <p:spPr>
          <a:xfrm>
            <a:off x="9966271" y="3364571"/>
            <a:ext cx="844348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73" name="Elbow Connector 56">
            <a:extLst>
              <a:ext uri="{FF2B5EF4-FFF2-40B4-BE49-F238E27FC236}">
                <a16:creationId xmlns:a16="http://schemas.microsoft.com/office/drawing/2014/main" id="{998AE2F4-AEC4-70F3-BCBF-03A4860813D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56742" y="3000771"/>
            <a:ext cx="518715" cy="224685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56">
            <a:extLst>
              <a:ext uri="{FF2B5EF4-FFF2-40B4-BE49-F238E27FC236}">
                <a16:creationId xmlns:a16="http://schemas.microsoft.com/office/drawing/2014/main" id="{CA020728-82B8-45E1-DEC3-9416772183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434276" y="3834523"/>
            <a:ext cx="425064" cy="39671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56">
            <a:extLst>
              <a:ext uri="{FF2B5EF4-FFF2-40B4-BE49-F238E27FC236}">
                <a16:creationId xmlns:a16="http://schemas.microsoft.com/office/drawing/2014/main" id="{E17555BA-7F77-4EAF-57CB-AF52431776E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980656" y="3705677"/>
            <a:ext cx="958386" cy="890085"/>
          </a:xfrm>
          <a:prstGeom prst="bentConnector4">
            <a:avLst>
              <a:gd name="adj1" fmla="val -25354"/>
              <a:gd name="adj2" fmla="val 126377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70251A6-5B51-B7E0-8ABA-20C8F6ECA74B}"/>
              </a:ext>
            </a:extLst>
          </p:cNvPr>
          <p:cNvSpPr txBox="1"/>
          <p:nvPr/>
        </p:nvSpPr>
        <p:spPr>
          <a:xfrm>
            <a:off x="9725315" y="4058164"/>
            <a:ext cx="95838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“cancel plan”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FD573B-F815-6F28-BB63-DD5CA81F2F28}"/>
              </a:ext>
            </a:extLst>
          </p:cNvPr>
          <p:cNvSpPr txBox="1"/>
          <p:nvPr/>
        </p:nvSpPr>
        <p:spPr>
          <a:xfrm>
            <a:off x="9423449" y="516824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React to Plan Execution Errors</a:t>
            </a:r>
          </a:p>
        </p:txBody>
      </p:sp>
      <p:sp>
        <p:nvSpPr>
          <p:cNvPr id="94" name="Right Arrow 7">
            <a:extLst>
              <a:ext uri="{FF2B5EF4-FFF2-40B4-BE49-F238E27FC236}">
                <a16:creationId xmlns:a16="http://schemas.microsoft.com/office/drawing/2014/main" id="{2EDFA79A-5D76-EEE1-60BA-65759FCDE6D1}"/>
              </a:ext>
            </a:extLst>
          </p:cNvPr>
          <p:cNvSpPr/>
          <p:nvPr/>
        </p:nvSpPr>
        <p:spPr>
          <a:xfrm>
            <a:off x="5948860" y="3022837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6" name="Right Arrow 7">
            <a:extLst>
              <a:ext uri="{FF2B5EF4-FFF2-40B4-BE49-F238E27FC236}">
                <a16:creationId xmlns:a16="http://schemas.microsoft.com/office/drawing/2014/main" id="{45CDA198-574B-DB48-1679-5B6A4B57C705}"/>
              </a:ext>
            </a:extLst>
          </p:cNvPr>
          <p:cNvSpPr/>
          <p:nvPr/>
        </p:nvSpPr>
        <p:spPr>
          <a:xfrm>
            <a:off x="9066947" y="3009769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8" name="Graphic 97" descr="Speech outline">
            <a:extLst>
              <a:ext uri="{FF2B5EF4-FFF2-40B4-BE49-F238E27FC236}">
                <a16:creationId xmlns:a16="http://schemas.microsoft.com/office/drawing/2014/main" id="{25C07739-5050-6EC5-0FAE-1ECB293A8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683674" y="3009769"/>
            <a:ext cx="1590979" cy="146466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5839C9C-C232-7600-D1D9-1470D14EA474}"/>
              </a:ext>
            </a:extLst>
          </p:cNvPr>
          <p:cNvSpPr txBox="1"/>
          <p:nvPr/>
        </p:nvSpPr>
        <p:spPr>
          <a:xfrm>
            <a:off x="10927389" y="3287766"/>
            <a:ext cx="114908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“Performing maneuver…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insufficient to perform maneuver. Cancelling action and reassessing plan…”</a:t>
            </a:r>
          </a:p>
        </p:txBody>
      </p:sp>
    </p:spTree>
    <p:extLst>
      <p:ext uri="{BB962C8B-B14F-4D97-AF65-F5344CB8AC3E}">
        <p14:creationId xmlns:p14="http://schemas.microsoft.com/office/powerpoint/2010/main" val="2666120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07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5" name="Rounded Rectangle 24">
            <a:extLst>
              <a:ext uri="{FF2B5EF4-FFF2-40B4-BE49-F238E27FC236}">
                <a16:creationId xmlns:a16="http://schemas.microsoft.com/office/drawing/2014/main" id="{6A53DFC5-56D8-4C39-AA98-4FD010EC2A37}"/>
              </a:ext>
            </a:extLst>
          </p:cNvPr>
          <p:cNvSpPr/>
          <p:nvPr/>
        </p:nvSpPr>
        <p:spPr>
          <a:xfrm>
            <a:off x="516434" y="3785344"/>
            <a:ext cx="3129518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0E250C-4FA3-AB7A-65BC-76209B68EDEB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D5E9B7-8C98-CF6E-2F23-960B8E0316C8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88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6" y="4602876"/>
              <a:ext cx="1307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0425110-08BD-47D8-A1B5-8175FC6AA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Desired Capabilities:</a:t>
            </a:r>
          </a:p>
          <a:p>
            <a:r>
              <a:rPr lang="en-US" i="1" dirty="0"/>
              <a:t>On-board Data Processing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Process raw data being sensed by the agent’s instrument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Process raw data sent from other agents who may lack processing capabilities</a:t>
            </a:r>
          </a:p>
          <a:p>
            <a:endParaRPr lang="en-US" i="1" dirty="0"/>
          </a:p>
          <a:p>
            <a:r>
              <a:rPr lang="en-US" i="1" dirty="0"/>
              <a:t>Create measurement requests for areas of interest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Create a data-base with measurements from parent agent or from other agents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data-base to detect areas of interest based on processed data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predictive models to infer possible future events in areas of interest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Request missing data as a measurement request or an information request to parent agent or to other agents if results would complete predictive model and if prediction would be worth the effort</a:t>
            </a:r>
          </a:p>
          <a:p>
            <a:endParaRPr lang="en-US" i="1" dirty="0"/>
          </a:p>
          <a:p>
            <a:r>
              <a:rPr lang="en-US" i="1" dirty="0"/>
              <a:t>Quantify Scientific Value of a Measurement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predictive models, data-base, and (or) mission requirements to infer the scientific benefit of a potential measurement being considered by the scheduler</a:t>
            </a:r>
            <a:endParaRPr lang="en-US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583622-6C4B-4082-A658-EA8B776F57EF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Simulate the agent’s internal state and provide realistic behavior and capabilities based on its components and operations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D1D08-EA41-3B94-ECA6-A829954B9DEC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5DF2BF-30B9-6C7D-188C-CCFE3BE71AED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71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5FC243C-FC57-7773-9EF5-80FBCB5F9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3" t="-854" r="-233" b="-718"/>
          <a:stretch/>
        </p:blipFill>
        <p:spPr bwMode="auto">
          <a:xfrm>
            <a:off x="5499596" y="3015185"/>
            <a:ext cx="6082097" cy="1784032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7AD0F9-4BC8-884F-BEDA-F5D96FB32952}"/>
              </a:ext>
            </a:extLst>
          </p:cNvPr>
          <p:cNvSpPr txBox="1"/>
          <p:nvPr/>
        </p:nvSpPr>
        <p:spPr>
          <a:xfrm>
            <a:off x="7079318" y="4977893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7269-C55C-309E-9814-EA5304827360}"/>
              </a:ext>
            </a:extLst>
          </p:cNvPr>
          <p:cNvSpPr txBox="1"/>
          <p:nvPr/>
        </p:nvSpPr>
        <p:spPr>
          <a:xfrm>
            <a:off x="1101895" y="580346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Scenario</a:t>
            </a:r>
          </a:p>
        </p:txBody>
      </p:sp>
    </p:spTree>
    <p:extLst>
      <p:ext uri="{BB962C8B-B14F-4D97-AF65-F5344CB8AC3E}">
        <p14:creationId xmlns:p14="http://schemas.microsoft.com/office/powerpoint/2010/main" val="338962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1062740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F6FD293-F4CE-4CDA-86B0-D99533C38144}"/>
                  </a:ext>
                </a:extLst>
              </p:cNvPr>
              <p:cNvSpPr/>
              <p:nvPr/>
            </p:nvSpPr>
            <p:spPr>
              <a:xfrm>
                <a:off x="6672653" y="3609545"/>
                <a:ext cx="1900369" cy="14054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>
                    <a:solidFill>
                      <a:sysClr val="windowText" lastClr="000000"/>
                    </a:solidFill>
                  </a:rPr>
                  <a:t>Measurement Request</a:t>
                </a:r>
              </a:p>
              <a:p>
                <a:pPr algn="ctr"/>
                <a:endParaRPr lang="en-US" sz="1400" b="1" dirty="0">
                  <a:solidFill>
                    <a:sysClr val="windowText" lastClr="000000"/>
                  </a:solidFill>
                </a:endParaRPr>
              </a:p>
              <a:p>
                <a:r>
                  <a:rPr lang="en-US" sz="1200" b="1" dirty="0">
                    <a:solidFill>
                      <a:sysClr val="windowText" lastClr="000000"/>
                    </a:solidFill>
                  </a:rPr>
                  <a:t>Contains: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50" dirty="0">
                    <a:solidFill>
                      <a:sysClr val="windowText" lastClr="000000"/>
                    </a:solidFill>
                  </a:rPr>
                  <a:t>Observation target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50" dirty="0">
                    <a:solidFill>
                      <a:sysClr val="windowText" lastClr="000000"/>
                    </a:solidFill>
                  </a:rPr>
                  <a:t>Observation Requirements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0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000" dirty="0">
                    <a:solidFill>
                      <a:sysClr val="windowText" lastClr="000000"/>
                    </a:solidFill>
                  </a:rPr>
                  <a:t>Science Value of Measurement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F6FD293-F4CE-4CDA-86B0-D99533C381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653" y="3609545"/>
                <a:ext cx="1900369" cy="14054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487B893-31B4-4DE7-8498-6A02F00C4AD0}"/>
              </a:ext>
            </a:extLst>
          </p:cNvPr>
          <p:cNvCxnSpPr>
            <a:cxnSpLocks/>
          </p:cNvCxnSpPr>
          <p:nvPr/>
        </p:nvCxnSpPr>
        <p:spPr>
          <a:xfrm flipV="1">
            <a:off x="8550367" y="3480244"/>
            <a:ext cx="612286" cy="15391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5EB060F-0AAE-429C-B747-4230E138B653}"/>
              </a:ext>
            </a:extLst>
          </p:cNvPr>
          <p:cNvCxnSpPr>
            <a:cxnSpLocks/>
          </p:cNvCxnSpPr>
          <p:nvPr/>
        </p:nvCxnSpPr>
        <p:spPr>
          <a:xfrm flipV="1">
            <a:off x="8568336" y="3480245"/>
            <a:ext cx="594317" cy="129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4029234-726C-4DE8-81E6-3C050553D42E}"/>
              </a:ext>
            </a:extLst>
          </p:cNvPr>
          <p:cNvCxnSpPr>
            <a:cxnSpLocks/>
          </p:cNvCxnSpPr>
          <p:nvPr/>
        </p:nvCxnSpPr>
        <p:spPr>
          <a:xfrm flipV="1">
            <a:off x="6672653" y="3480245"/>
            <a:ext cx="2452820" cy="129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89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47" name="Rounded Rectangle 29">
            <a:extLst>
              <a:ext uri="{FF2B5EF4-FFF2-40B4-BE49-F238E27FC236}">
                <a16:creationId xmlns:a16="http://schemas.microsoft.com/office/drawing/2014/main" id="{3A443F89-11F1-FBE1-23E1-36C226530222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 – </a:t>
            </a:r>
            <a:r>
              <a:rPr lang="en-US" dirty="0" err="1"/>
              <a:t>Chl</a:t>
            </a:r>
            <a:r>
              <a:rPr lang="en-US" dirty="0"/>
              <a:t> example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7025" y="2352780"/>
            <a:ext cx="1284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-Raw multi/hyperspectral images (from self or other agents)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527783"/>
            <a:ext cx="1399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33481" y="1878112"/>
            <a:ext cx="3981546" cy="1002550"/>
          </a:xfrm>
          <a:prstGeom prst="bentConnector3">
            <a:avLst>
              <a:gd name="adj1" fmla="val 6566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On-board Processor – 2BDA algorithm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Science Predictive Models – rainfall? Temperature? Historical?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8922878" y="3426949"/>
            <a:ext cx="760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Science data-base – past and current chlorophyll levels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17F36ACC-D4DE-F93B-AFEE-AD3304AF32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3481" y="2014631"/>
            <a:ext cx="3981546" cy="1032300"/>
          </a:xfrm>
          <a:prstGeom prst="bentConnector3">
            <a:avLst>
              <a:gd name="adj1" fmla="val 29468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6EC3041-3164-13AC-902A-60821ECB5BEA}"/>
              </a:ext>
            </a:extLst>
          </p:cNvPr>
          <p:cNvSpPr txBox="1"/>
          <p:nvPr/>
        </p:nvSpPr>
        <p:spPr>
          <a:xfrm>
            <a:off x="3454391" y="3070502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self)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939AA12F-0A90-92EA-F0B3-309DA49DE62F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8889666" y="3349817"/>
            <a:ext cx="1373963" cy="1844306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3481" y="2510022"/>
            <a:ext cx="5316886" cy="370640"/>
          </a:xfrm>
          <a:prstGeom prst="bentConnector3">
            <a:avLst>
              <a:gd name="adj1" fmla="val 49203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Science “reasoning” – sees if chlorophyll concentration is above 1 standard deviation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product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31969" y="2258237"/>
            <a:ext cx="54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levels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9702382" y="2121448"/>
            <a:ext cx="203245" cy="155096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6E81B2D-133C-C8B1-CCCA-615B7862CE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93867" y="2773772"/>
            <a:ext cx="383063" cy="281216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E5450C8-5388-0386-A60C-800429B4E5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125161" y="2883147"/>
            <a:ext cx="422196" cy="85959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0E2132F-2F8C-01D3-FD22-6766287F098D}"/>
              </a:ext>
            </a:extLst>
          </p:cNvPr>
          <p:cNvSpPr txBox="1"/>
          <p:nvPr/>
        </p:nvSpPr>
        <p:spPr>
          <a:xfrm>
            <a:off x="10496651" y="2672942"/>
            <a:ext cx="75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metrics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8B51E8-7086-C37A-CDCD-C660859A835E}"/>
              </a:ext>
            </a:extLst>
          </p:cNvPr>
          <p:cNvSpPr txBox="1"/>
          <p:nvPr/>
        </p:nvSpPr>
        <p:spPr>
          <a:xfrm>
            <a:off x="11231217" y="2667615"/>
            <a:ext cx="75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-Algal bloom likelihood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F20571F1-E866-30E6-F1FB-FD721F80B7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56338" y="2465598"/>
            <a:ext cx="984461" cy="296164"/>
          </a:xfrm>
          <a:prstGeom prst="bentConnector3">
            <a:avLst>
              <a:gd name="adj1" fmla="val 7029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09AB819-BE2F-2DD3-5C7B-5CFC6E6541E1}"/>
              </a:ext>
            </a:extLst>
          </p:cNvPr>
          <p:cNvSpPr txBox="1"/>
          <p:nvPr/>
        </p:nvSpPr>
        <p:spPr>
          <a:xfrm>
            <a:off x="9797720" y="2561141"/>
            <a:ext cx="618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outliers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93CA94-BA1D-4112-B212-2D2DA1FFF84E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3684121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0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5" name="Rounded Rectangle 24">
            <a:extLst>
              <a:ext uri="{FF2B5EF4-FFF2-40B4-BE49-F238E27FC236}">
                <a16:creationId xmlns:a16="http://schemas.microsoft.com/office/drawing/2014/main" id="{51AA28BA-6862-4663-8446-48D72CFAD80B}"/>
              </a:ext>
            </a:extLst>
          </p:cNvPr>
          <p:cNvSpPr/>
          <p:nvPr/>
        </p:nvSpPr>
        <p:spPr>
          <a:xfrm>
            <a:off x="1071654" y="3252183"/>
            <a:ext cx="22083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23CBA2-40F9-6782-4913-A8CD0DACBD13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467A47-C1AC-9ED1-7933-4D2A75918A66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07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71338"/>
            <a:ext cx="6587370" cy="5235236"/>
            <a:chOff x="3135041" y="1166352"/>
            <a:chExt cx="6587370" cy="5235236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92277" y="1166352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0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6106410" y="2895822"/>
              <a:ext cx="1644057" cy="2431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62E0D686-6540-441C-B29B-969B48A40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/>
          </a:bodyPr>
          <a:lstStyle/>
          <a:p>
            <a:r>
              <a:rPr lang="en-US" sz="1200" b="1" dirty="0"/>
              <a:t>Desired Capabilities:</a:t>
            </a:r>
          </a:p>
          <a:p>
            <a:r>
              <a:rPr lang="en-US" sz="1200" i="1" dirty="0"/>
              <a:t>Consider Agent capabilities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/>
              <a:t>Use Knowledge-Base to inform whether the agent can perform a measurement</a:t>
            </a:r>
            <a:endParaRPr lang="en-US" sz="1200" i="1" dirty="0"/>
          </a:p>
          <a:p>
            <a:r>
              <a:rPr lang="en-US" sz="1200" i="1" dirty="0"/>
              <a:t>Consider agent’s current and future state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Use engineering module for current state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Predict agent state as proposed scheduled actions are being performed</a:t>
            </a:r>
            <a:endParaRPr lang="en-US" sz="1200" i="1" dirty="0"/>
          </a:p>
          <a:p>
            <a:r>
              <a:rPr lang="en-US" sz="1200" i="1" dirty="0"/>
              <a:t>Schedule measurements as to maximize scientific value and minimize cost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Quantify the predicted scientific value of a measurement and schedule accordingly</a:t>
            </a:r>
            <a:r>
              <a:rPr lang="en-US" sz="1200" i="1" dirty="0"/>
              <a:t>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Contain some sort of cost model that weighs down the value of measurements. Can be tied to the engineering cost of performing measurements</a:t>
            </a:r>
            <a:endParaRPr lang="en-US" sz="1200" i="1" dirty="0"/>
          </a:p>
          <a:p>
            <a:r>
              <a:rPr lang="en-US" sz="1200" i="1" dirty="0"/>
              <a:t>Publish and receive results to and from other agent if scheduling algorithm require collaboration with other agents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2E236A-31D4-461D-A040-E7B0E9333D2F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Schedule measurement requests according to the agent’s measurement capabilities and state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B550DC-F04E-B5C4-ECF3-847E6EF346F4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5B41E4-61C3-0AE0-8757-6229D2875DE4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83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164046" y="1555563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636852" y="3035063"/>
            <a:ext cx="5875506" cy="29347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Scheduler/Planning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40377" y="4283098"/>
            <a:ext cx="3211938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4440" y="2601775"/>
            <a:ext cx="196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246861" y="1709308"/>
            <a:ext cx="3917185" cy="1179929"/>
          </a:xfrm>
          <a:prstGeom prst="bentConnector3">
            <a:avLst>
              <a:gd name="adj1" fmla="val 73492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6458801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Observation Planning (Decentralized  multiagent-level)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7704006" y="5149593"/>
            <a:ext cx="791353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Predictive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5812259" y="3457222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Knowledge-Base Instrument Capability Reasoning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F852BCC-40F6-E33C-E177-6F911462D1EF}"/>
              </a:ext>
            </a:extLst>
          </p:cNvPr>
          <p:cNvCxnSpPr>
            <a:cxnSpLocks/>
            <a:stCxn id="42" idx="1"/>
            <a:endCxn id="78" idx="3"/>
          </p:cNvCxnSpPr>
          <p:nvPr/>
        </p:nvCxnSpPr>
        <p:spPr>
          <a:xfrm rot="10800000">
            <a:off x="6967132" y="5115189"/>
            <a:ext cx="736875" cy="261434"/>
          </a:xfrm>
          <a:prstGeom prst="bentConnector3">
            <a:avLst>
              <a:gd name="adj1" fmla="val 72882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721065E-D747-1C86-6DCA-95637C034403}"/>
              </a:ext>
            </a:extLst>
          </p:cNvPr>
          <p:cNvSpPr txBox="1"/>
          <p:nvPr/>
        </p:nvSpPr>
        <p:spPr>
          <a:xfrm>
            <a:off x="7758102" y="3923441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05A652-2C5F-B4F1-20C4-DE28A21BB0DE}"/>
              </a:ext>
            </a:extLst>
          </p:cNvPr>
          <p:cNvSpPr txBox="1"/>
          <p:nvPr/>
        </p:nvSpPr>
        <p:spPr>
          <a:xfrm>
            <a:off x="5587220" y="4580382"/>
            <a:ext cx="601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-Meas. Perf. Score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188D7F6-B08C-8A7B-7E23-7AE438B07877}"/>
              </a:ext>
            </a:extLst>
          </p:cNvPr>
          <p:cNvCxnSpPr>
            <a:cxnSpLocks/>
            <a:stCxn id="11" idx="2"/>
            <a:endCxn id="43" idx="1"/>
          </p:cNvCxnSpPr>
          <p:nvPr/>
        </p:nvCxnSpPr>
        <p:spPr>
          <a:xfrm flipV="1">
            <a:off x="3246861" y="3684252"/>
            <a:ext cx="2565398" cy="414448"/>
          </a:xfrm>
          <a:prstGeom prst="bentConnector3">
            <a:avLst>
              <a:gd name="adj1" fmla="val 66179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F9114D-4AA5-7D91-AC74-C73C563BD815}"/>
              </a:ext>
            </a:extLst>
          </p:cNvPr>
          <p:cNvSpPr txBox="1"/>
          <p:nvPr/>
        </p:nvSpPr>
        <p:spPr>
          <a:xfrm>
            <a:off x="4968158" y="3388534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22C576-B8FE-7E8A-C103-6D44ABFCA834}"/>
              </a:ext>
            </a:extLst>
          </p:cNvPr>
          <p:cNvSpPr/>
          <p:nvPr/>
        </p:nvSpPr>
        <p:spPr>
          <a:xfrm>
            <a:off x="6102126" y="5464304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Cost Model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91463E-C50C-DB70-2815-C255E7C784B4}"/>
              </a:ext>
            </a:extLst>
          </p:cNvPr>
          <p:cNvSpPr txBox="1"/>
          <p:nvPr/>
        </p:nvSpPr>
        <p:spPr>
          <a:xfrm>
            <a:off x="5469248" y="5364442"/>
            <a:ext cx="677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-Cost Estimate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9A5EC-F526-92EF-D7AB-523227FEF4FA}"/>
              </a:ext>
            </a:extLst>
          </p:cNvPr>
          <p:cNvSpPr/>
          <p:nvPr/>
        </p:nvSpPr>
        <p:spPr>
          <a:xfrm>
            <a:off x="8475593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Operations Planning (agent-level)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5D082A7-D8C3-16ED-3B80-D02C045150AA}"/>
              </a:ext>
            </a:extLst>
          </p:cNvPr>
          <p:cNvCxnSpPr>
            <a:cxnSpLocks/>
            <a:stCxn id="42" idx="0"/>
            <a:endCxn id="40" idx="2"/>
          </p:cNvCxnSpPr>
          <p:nvPr/>
        </p:nvCxnSpPr>
        <p:spPr>
          <a:xfrm rot="16200000" flipV="1">
            <a:off x="7316507" y="4366416"/>
            <a:ext cx="579587" cy="986767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FBBE272-46BF-BDD5-254C-DC0E1B4DD5FC}"/>
              </a:ext>
            </a:extLst>
          </p:cNvPr>
          <p:cNvSpPr/>
          <p:nvPr/>
        </p:nvSpPr>
        <p:spPr>
          <a:xfrm>
            <a:off x="6102126" y="4888159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>
                <a:solidFill>
                  <a:sysClr val="windowText" lastClr="000000"/>
                </a:solidFill>
              </a:rPr>
              <a:t>Meas. Perf. Model</a:t>
            </a:r>
            <a:endParaRPr lang="en-US" sz="1050" i="1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Elbow Connector 57">
            <a:extLst>
              <a:ext uri="{FF2B5EF4-FFF2-40B4-BE49-F238E27FC236}">
                <a16:creationId xmlns:a16="http://schemas.microsoft.com/office/drawing/2014/main" id="{D8ADF0A6-28C9-43C9-A5FF-B29F54B0C350}"/>
              </a:ext>
            </a:extLst>
          </p:cNvPr>
          <p:cNvCxnSpPr>
            <a:cxnSpLocks/>
            <a:stCxn id="78" idx="1"/>
            <a:endCxn id="40" idx="1"/>
          </p:cNvCxnSpPr>
          <p:nvPr/>
        </p:nvCxnSpPr>
        <p:spPr>
          <a:xfrm rot="10800000" flipH="1">
            <a:off x="6102125" y="4342977"/>
            <a:ext cx="356675" cy="772213"/>
          </a:xfrm>
          <a:prstGeom prst="bentConnector3">
            <a:avLst>
              <a:gd name="adj1" fmla="val -13318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288BB24-6113-4F99-93B9-0C45E9A02C24}"/>
              </a:ext>
            </a:extLst>
          </p:cNvPr>
          <p:cNvSpPr txBox="1"/>
          <p:nvPr/>
        </p:nvSpPr>
        <p:spPr>
          <a:xfrm>
            <a:off x="8073149" y="4733708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DD3CA2-2611-43E9-9F74-57BBCEBDA697}"/>
              </a:ext>
            </a:extLst>
          </p:cNvPr>
          <p:cNvSpPr txBox="1"/>
          <p:nvPr/>
        </p:nvSpPr>
        <p:spPr>
          <a:xfrm>
            <a:off x="7798968" y="4337203"/>
            <a:ext cx="85659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-Modified plan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257391-9D17-45DC-BDD5-67F248606309}"/>
              </a:ext>
            </a:extLst>
          </p:cNvPr>
          <p:cNvSpPr txBox="1"/>
          <p:nvPr/>
        </p:nvSpPr>
        <p:spPr>
          <a:xfrm>
            <a:off x="9138711" y="3542054"/>
            <a:ext cx="1440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 (from self)</a:t>
            </a:r>
          </a:p>
        </p:txBody>
      </p:sp>
      <p:cxnSp>
        <p:nvCxnSpPr>
          <p:cNvPr id="71" name="Elbow Connector 89">
            <a:extLst>
              <a:ext uri="{FF2B5EF4-FFF2-40B4-BE49-F238E27FC236}">
                <a16:creationId xmlns:a16="http://schemas.microsoft.com/office/drawing/2014/main" id="{EE204710-A615-4C56-A77C-CF6FB01C860A}"/>
              </a:ext>
            </a:extLst>
          </p:cNvPr>
          <p:cNvCxnSpPr>
            <a:cxnSpLocks/>
            <a:stCxn id="12" idx="2"/>
            <a:endCxn id="43" idx="0"/>
          </p:cNvCxnSpPr>
          <p:nvPr/>
        </p:nvCxnSpPr>
        <p:spPr>
          <a:xfrm rot="5400000">
            <a:off x="6383027" y="2022584"/>
            <a:ext cx="1594170" cy="1275107"/>
          </a:xfrm>
          <a:prstGeom prst="bentConnector3">
            <a:avLst>
              <a:gd name="adj1" fmla="val 9108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59">
            <a:extLst>
              <a:ext uri="{FF2B5EF4-FFF2-40B4-BE49-F238E27FC236}">
                <a16:creationId xmlns:a16="http://schemas.microsoft.com/office/drawing/2014/main" id="{6AC071CF-DC64-4CB3-BF3F-84A0A4C4CF0C}"/>
              </a:ext>
            </a:extLst>
          </p:cNvPr>
          <p:cNvCxnSpPr>
            <a:cxnSpLocks/>
            <a:stCxn id="42" idx="0"/>
            <a:endCxn id="59" idx="2"/>
          </p:cNvCxnSpPr>
          <p:nvPr/>
        </p:nvCxnSpPr>
        <p:spPr>
          <a:xfrm rot="5400000" flipH="1" flipV="1">
            <a:off x="8324902" y="4344788"/>
            <a:ext cx="579587" cy="1030025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89">
            <a:extLst>
              <a:ext uri="{FF2B5EF4-FFF2-40B4-BE49-F238E27FC236}">
                <a16:creationId xmlns:a16="http://schemas.microsoft.com/office/drawing/2014/main" id="{A809D245-1A68-4770-958C-3E9E86C1F2E8}"/>
              </a:ext>
            </a:extLst>
          </p:cNvPr>
          <p:cNvCxnSpPr>
            <a:cxnSpLocks/>
            <a:stCxn id="12" idx="2"/>
            <a:endCxn id="59" idx="0"/>
          </p:cNvCxnSpPr>
          <p:nvPr/>
        </p:nvCxnSpPr>
        <p:spPr>
          <a:xfrm rot="16200000" flipH="1">
            <a:off x="7347239" y="2333477"/>
            <a:ext cx="2252894" cy="1312043"/>
          </a:xfrm>
          <a:prstGeom prst="bentConnector3">
            <a:avLst>
              <a:gd name="adj1" fmla="val 6439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57">
            <a:extLst>
              <a:ext uri="{FF2B5EF4-FFF2-40B4-BE49-F238E27FC236}">
                <a16:creationId xmlns:a16="http://schemas.microsoft.com/office/drawing/2014/main" id="{52CE6476-C5BC-475C-BBFD-1C2E9ADF5239}"/>
              </a:ext>
            </a:extLst>
          </p:cNvPr>
          <p:cNvCxnSpPr>
            <a:cxnSpLocks/>
            <a:stCxn id="42" idx="2"/>
            <a:endCxn id="37" idx="3"/>
          </p:cNvCxnSpPr>
          <p:nvPr/>
        </p:nvCxnSpPr>
        <p:spPr>
          <a:xfrm rot="5400000">
            <a:off x="7489567" y="5081217"/>
            <a:ext cx="87681" cy="1132552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9C4D11D-4AB2-471B-AD88-8BC4CE53CC56}"/>
              </a:ext>
            </a:extLst>
          </p:cNvPr>
          <p:cNvCxnSpPr>
            <a:cxnSpLocks/>
            <a:stCxn id="59" idx="1"/>
            <a:endCxn id="40" idx="3"/>
          </p:cNvCxnSpPr>
          <p:nvPr/>
        </p:nvCxnSpPr>
        <p:spPr>
          <a:xfrm flipH="1">
            <a:off x="7767030" y="4342976"/>
            <a:ext cx="708563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001D1E4-F4F8-4A4F-BB4A-718D0E73BE86}"/>
              </a:ext>
            </a:extLst>
          </p:cNvPr>
          <p:cNvCxnSpPr>
            <a:cxnSpLocks/>
          </p:cNvCxnSpPr>
          <p:nvPr/>
        </p:nvCxnSpPr>
        <p:spPr>
          <a:xfrm>
            <a:off x="7767030" y="4228321"/>
            <a:ext cx="704254" cy="1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59">
            <a:extLst>
              <a:ext uri="{FF2B5EF4-FFF2-40B4-BE49-F238E27FC236}">
                <a16:creationId xmlns:a16="http://schemas.microsoft.com/office/drawing/2014/main" id="{25D2B81E-4DA4-4D0E-B446-196976FD0043}"/>
              </a:ext>
            </a:extLst>
          </p:cNvPr>
          <p:cNvCxnSpPr>
            <a:cxnSpLocks/>
            <a:stCxn id="42" idx="2"/>
            <a:endCxn id="59" idx="3"/>
          </p:cNvCxnSpPr>
          <p:nvPr/>
        </p:nvCxnSpPr>
        <p:spPr>
          <a:xfrm rot="5400000" flipH="1" flipV="1">
            <a:off x="8311413" y="4131245"/>
            <a:ext cx="1260677" cy="1684139"/>
          </a:xfrm>
          <a:prstGeom prst="bentConnector4">
            <a:avLst>
              <a:gd name="adj1" fmla="val -7330"/>
              <a:gd name="adj2" fmla="val 113574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7">
            <a:extLst>
              <a:ext uri="{FF2B5EF4-FFF2-40B4-BE49-F238E27FC236}">
                <a16:creationId xmlns:a16="http://schemas.microsoft.com/office/drawing/2014/main" id="{6CB1B4AA-35C5-43B3-A661-5317142267A7}"/>
              </a:ext>
            </a:extLst>
          </p:cNvPr>
          <p:cNvCxnSpPr>
            <a:cxnSpLocks/>
            <a:stCxn id="37" idx="1"/>
            <a:endCxn id="40" idx="1"/>
          </p:cNvCxnSpPr>
          <p:nvPr/>
        </p:nvCxnSpPr>
        <p:spPr>
          <a:xfrm rot="10800000" flipH="1">
            <a:off x="6102125" y="4342976"/>
            <a:ext cx="356675" cy="1348358"/>
          </a:xfrm>
          <a:prstGeom prst="bentConnector3">
            <a:avLst>
              <a:gd name="adj1" fmla="val -19500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5B0F82B3-D6DF-4A45-AF6C-012C8B7EFCF6}"/>
              </a:ext>
            </a:extLst>
          </p:cNvPr>
          <p:cNvSpPr txBox="1"/>
          <p:nvPr/>
        </p:nvSpPr>
        <p:spPr>
          <a:xfrm>
            <a:off x="7794189" y="5671120"/>
            <a:ext cx="681404" cy="315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Agent States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CE8356A-A7CF-4499-BEE3-E9D4C339EDDA}"/>
              </a:ext>
            </a:extLst>
          </p:cNvPr>
          <p:cNvSpPr txBox="1"/>
          <p:nvPr/>
        </p:nvSpPr>
        <p:spPr>
          <a:xfrm>
            <a:off x="7123905" y="4939354"/>
            <a:ext cx="67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235467F-DB14-427C-894D-E6F58F11B36D}"/>
              </a:ext>
            </a:extLst>
          </p:cNvPr>
          <p:cNvSpPr txBox="1"/>
          <p:nvPr/>
        </p:nvSpPr>
        <p:spPr>
          <a:xfrm>
            <a:off x="6557146" y="3015253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814BEF4-9ACC-4D9E-BE5C-2492211CABAC}"/>
              </a:ext>
            </a:extLst>
          </p:cNvPr>
          <p:cNvSpPr txBox="1"/>
          <p:nvPr/>
        </p:nvSpPr>
        <p:spPr>
          <a:xfrm>
            <a:off x="3419990" y="4290748"/>
            <a:ext cx="13328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46166AB-AD23-4F15-B222-BB6096405922}"/>
              </a:ext>
            </a:extLst>
          </p:cNvPr>
          <p:cNvSpPr txBox="1"/>
          <p:nvPr/>
        </p:nvSpPr>
        <p:spPr>
          <a:xfrm>
            <a:off x="5046211" y="3920544"/>
            <a:ext cx="1008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146" name="Elbow Connector 18">
            <a:extLst>
              <a:ext uri="{FF2B5EF4-FFF2-40B4-BE49-F238E27FC236}">
                <a16:creationId xmlns:a16="http://schemas.microsoft.com/office/drawing/2014/main" id="{0ABF9FBF-1767-46E7-B8E4-98D1955612A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246861" y="4098700"/>
            <a:ext cx="3211940" cy="115372"/>
          </a:xfrm>
          <a:prstGeom prst="bentConnector3">
            <a:avLst>
              <a:gd name="adj1" fmla="val 528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89">
            <a:extLst>
              <a:ext uri="{FF2B5EF4-FFF2-40B4-BE49-F238E27FC236}">
                <a16:creationId xmlns:a16="http://schemas.microsoft.com/office/drawing/2014/main" id="{A6DB65AE-1ACD-4FB4-A629-53732FBF233B}"/>
              </a:ext>
            </a:extLst>
          </p:cNvPr>
          <p:cNvCxnSpPr>
            <a:cxnSpLocks/>
            <a:stCxn id="43" idx="3"/>
            <a:endCxn id="40" idx="0"/>
          </p:cNvCxnSpPr>
          <p:nvPr/>
        </p:nvCxnSpPr>
        <p:spPr>
          <a:xfrm flipH="1">
            <a:off x="7112916" y="3684252"/>
            <a:ext cx="159940" cy="431694"/>
          </a:xfrm>
          <a:prstGeom prst="bentConnector4">
            <a:avLst>
              <a:gd name="adj1" fmla="val -142929"/>
              <a:gd name="adj2" fmla="val 76295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F1A2C030-A3BB-4E1E-8CEF-0B3DE44B042F}"/>
              </a:ext>
            </a:extLst>
          </p:cNvPr>
          <p:cNvSpPr txBox="1"/>
          <p:nvPr/>
        </p:nvSpPr>
        <p:spPr>
          <a:xfrm>
            <a:off x="7462044" y="3630644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p:cxnSp>
        <p:nvCxnSpPr>
          <p:cNvPr id="86" name="Elbow Connector 57">
            <a:extLst>
              <a:ext uri="{FF2B5EF4-FFF2-40B4-BE49-F238E27FC236}">
                <a16:creationId xmlns:a16="http://schemas.microsoft.com/office/drawing/2014/main" id="{CE940409-E5CD-4EF2-9929-0C4F85BAF482}"/>
              </a:ext>
            </a:extLst>
          </p:cNvPr>
          <p:cNvCxnSpPr>
            <a:cxnSpLocks/>
            <a:stCxn id="42" idx="2"/>
          </p:cNvCxnSpPr>
          <p:nvPr/>
        </p:nvCxnSpPr>
        <p:spPr>
          <a:xfrm rot="5400000" flipH="1">
            <a:off x="7402690" y="4906660"/>
            <a:ext cx="261434" cy="1132552"/>
          </a:xfrm>
          <a:prstGeom prst="bentConnector4">
            <a:avLst>
              <a:gd name="adj1" fmla="val -32868"/>
              <a:gd name="adj2" fmla="val 892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32">
            <a:extLst>
              <a:ext uri="{FF2B5EF4-FFF2-40B4-BE49-F238E27FC236}">
                <a16:creationId xmlns:a16="http://schemas.microsoft.com/office/drawing/2014/main" id="{2A196A60-6BD6-40BB-BFFB-4EED0D7362E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46862" y="1859348"/>
            <a:ext cx="4268481" cy="1104346"/>
          </a:xfrm>
          <a:prstGeom prst="bentConnector3">
            <a:avLst>
              <a:gd name="adj1" fmla="val -137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CC2DC8-07CE-647C-A2FB-E19AA60B37F5}"/>
              </a:ext>
            </a:extLst>
          </p:cNvPr>
          <p:cNvSpPr txBox="1"/>
          <p:nvPr/>
        </p:nvSpPr>
        <p:spPr>
          <a:xfrm>
            <a:off x="6389671" y="2710978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</p:spTree>
    <p:extLst>
      <p:ext uri="{BB962C8B-B14F-4D97-AF65-F5344CB8AC3E}">
        <p14:creationId xmlns:p14="http://schemas.microsoft.com/office/powerpoint/2010/main" val="1408418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164046" y="1555563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636852" y="3035063"/>
            <a:ext cx="5875506" cy="29347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Scheduler/Planning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40377" y="4283098"/>
            <a:ext cx="3211938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4440" y="2601775"/>
            <a:ext cx="196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246861" y="1709308"/>
            <a:ext cx="3917185" cy="1179929"/>
          </a:xfrm>
          <a:prstGeom prst="bentConnector3">
            <a:avLst>
              <a:gd name="adj1" fmla="val 73492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6458801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Observation Planning (Decentralized  multiagent-level)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7704006" y="5149593"/>
            <a:ext cx="791353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Predictive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5812259" y="3457222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Knowledge-Base Instrument Capability Reasoning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F852BCC-40F6-E33C-E177-6F911462D1EF}"/>
              </a:ext>
            </a:extLst>
          </p:cNvPr>
          <p:cNvCxnSpPr>
            <a:cxnSpLocks/>
            <a:stCxn id="42" idx="1"/>
            <a:endCxn id="78" idx="3"/>
          </p:cNvCxnSpPr>
          <p:nvPr/>
        </p:nvCxnSpPr>
        <p:spPr>
          <a:xfrm rot="10800000">
            <a:off x="6967132" y="5115189"/>
            <a:ext cx="736875" cy="261434"/>
          </a:xfrm>
          <a:prstGeom prst="bentConnector3">
            <a:avLst>
              <a:gd name="adj1" fmla="val 72882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721065E-D747-1C86-6DCA-95637C034403}"/>
              </a:ext>
            </a:extLst>
          </p:cNvPr>
          <p:cNvSpPr txBox="1"/>
          <p:nvPr/>
        </p:nvSpPr>
        <p:spPr>
          <a:xfrm>
            <a:off x="7758102" y="3923441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05A652-2C5F-B4F1-20C4-DE28A21BB0DE}"/>
              </a:ext>
            </a:extLst>
          </p:cNvPr>
          <p:cNvSpPr txBox="1"/>
          <p:nvPr/>
        </p:nvSpPr>
        <p:spPr>
          <a:xfrm>
            <a:off x="5587220" y="4580382"/>
            <a:ext cx="601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-Meas. Perf. Score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188D7F6-B08C-8A7B-7E23-7AE438B07877}"/>
              </a:ext>
            </a:extLst>
          </p:cNvPr>
          <p:cNvCxnSpPr>
            <a:cxnSpLocks/>
            <a:stCxn id="11" idx="2"/>
            <a:endCxn id="43" idx="1"/>
          </p:cNvCxnSpPr>
          <p:nvPr/>
        </p:nvCxnSpPr>
        <p:spPr>
          <a:xfrm flipV="1">
            <a:off x="3246861" y="3684252"/>
            <a:ext cx="2565398" cy="414448"/>
          </a:xfrm>
          <a:prstGeom prst="bentConnector3">
            <a:avLst>
              <a:gd name="adj1" fmla="val 66179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F9114D-4AA5-7D91-AC74-C73C563BD815}"/>
              </a:ext>
            </a:extLst>
          </p:cNvPr>
          <p:cNvSpPr txBox="1"/>
          <p:nvPr/>
        </p:nvSpPr>
        <p:spPr>
          <a:xfrm>
            <a:off x="4968158" y="3388534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22C576-B8FE-7E8A-C103-6D44ABFCA834}"/>
              </a:ext>
            </a:extLst>
          </p:cNvPr>
          <p:cNvSpPr/>
          <p:nvPr/>
        </p:nvSpPr>
        <p:spPr>
          <a:xfrm>
            <a:off x="6102126" y="5464304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Cost Model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91463E-C50C-DB70-2815-C255E7C784B4}"/>
              </a:ext>
            </a:extLst>
          </p:cNvPr>
          <p:cNvSpPr txBox="1"/>
          <p:nvPr/>
        </p:nvSpPr>
        <p:spPr>
          <a:xfrm>
            <a:off x="5469248" y="5364442"/>
            <a:ext cx="677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-Cost Estimate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9A5EC-F526-92EF-D7AB-523227FEF4FA}"/>
              </a:ext>
            </a:extLst>
          </p:cNvPr>
          <p:cNvSpPr/>
          <p:nvPr/>
        </p:nvSpPr>
        <p:spPr>
          <a:xfrm>
            <a:off x="8475593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Operations Planning (agent-level)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5D082A7-D8C3-16ED-3B80-D02C045150AA}"/>
              </a:ext>
            </a:extLst>
          </p:cNvPr>
          <p:cNvCxnSpPr>
            <a:cxnSpLocks/>
            <a:stCxn id="42" idx="0"/>
            <a:endCxn id="40" idx="2"/>
          </p:cNvCxnSpPr>
          <p:nvPr/>
        </p:nvCxnSpPr>
        <p:spPr>
          <a:xfrm rot="16200000" flipV="1">
            <a:off x="7316507" y="4366416"/>
            <a:ext cx="579587" cy="986767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FBBE272-46BF-BDD5-254C-DC0E1B4DD5FC}"/>
              </a:ext>
            </a:extLst>
          </p:cNvPr>
          <p:cNvSpPr/>
          <p:nvPr/>
        </p:nvSpPr>
        <p:spPr>
          <a:xfrm>
            <a:off x="6102126" y="4888159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>
                <a:solidFill>
                  <a:sysClr val="windowText" lastClr="000000"/>
                </a:solidFill>
              </a:rPr>
              <a:t>Meas. Perf. Model</a:t>
            </a:r>
            <a:endParaRPr lang="en-US" sz="1050" i="1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Elbow Connector 57">
            <a:extLst>
              <a:ext uri="{FF2B5EF4-FFF2-40B4-BE49-F238E27FC236}">
                <a16:creationId xmlns:a16="http://schemas.microsoft.com/office/drawing/2014/main" id="{D8ADF0A6-28C9-43C9-A5FF-B29F54B0C350}"/>
              </a:ext>
            </a:extLst>
          </p:cNvPr>
          <p:cNvCxnSpPr>
            <a:cxnSpLocks/>
            <a:stCxn id="78" idx="1"/>
            <a:endCxn id="40" idx="1"/>
          </p:cNvCxnSpPr>
          <p:nvPr/>
        </p:nvCxnSpPr>
        <p:spPr>
          <a:xfrm rot="10800000" flipH="1">
            <a:off x="6102125" y="4342977"/>
            <a:ext cx="356675" cy="772213"/>
          </a:xfrm>
          <a:prstGeom prst="bentConnector3">
            <a:avLst>
              <a:gd name="adj1" fmla="val -13318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288BB24-6113-4F99-93B9-0C45E9A02C24}"/>
              </a:ext>
            </a:extLst>
          </p:cNvPr>
          <p:cNvSpPr txBox="1"/>
          <p:nvPr/>
        </p:nvSpPr>
        <p:spPr>
          <a:xfrm>
            <a:off x="8073149" y="4733708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DD3CA2-2611-43E9-9F74-57BBCEBDA697}"/>
              </a:ext>
            </a:extLst>
          </p:cNvPr>
          <p:cNvSpPr txBox="1"/>
          <p:nvPr/>
        </p:nvSpPr>
        <p:spPr>
          <a:xfrm>
            <a:off x="7798968" y="4337203"/>
            <a:ext cx="85659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-Modified plan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257391-9D17-45DC-BDD5-67F248606309}"/>
              </a:ext>
            </a:extLst>
          </p:cNvPr>
          <p:cNvSpPr txBox="1"/>
          <p:nvPr/>
        </p:nvSpPr>
        <p:spPr>
          <a:xfrm>
            <a:off x="9138711" y="3542054"/>
            <a:ext cx="1440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 (from self)</a:t>
            </a:r>
          </a:p>
        </p:txBody>
      </p:sp>
      <p:cxnSp>
        <p:nvCxnSpPr>
          <p:cNvPr id="71" name="Elbow Connector 89">
            <a:extLst>
              <a:ext uri="{FF2B5EF4-FFF2-40B4-BE49-F238E27FC236}">
                <a16:creationId xmlns:a16="http://schemas.microsoft.com/office/drawing/2014/main" id="{EE204710-A615-4C56-A77C-CF6FB01C860A}"/>
              </a:ext>
            </a:extLst>
          </p:cNvPr>
          <p:cNvCxnSpPr>
            <a:cxnSpLocks/>
            <a:stCxn id="12" idx="2"/>
            <a:endCxn id="43" idx="0"/>
          </p:cNvCxnSpPr>
          <p:nvPr/>
        </p:nvCxnSpPr>
        <p:spPr>
          <a:xfrm rot="5400000">
            <a:off x="6383027" y="2022584"/>
            <a:ext cx="1594170" cy="1275107"/>
          </a:xfrm>
          <a:prstGeom prst="bentConnector3">
            <a:avLst>
              <a:gd name="adj1" fmla="val 9108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59">
            <a:extLst>
              <a:ext uri="{FF2B5EF4-FFF2-40B4-BE49-F238E27FC236}">
                <a16:creationId xmlns:a16="http://schemas.microsoft.com/office/drawing/2014/main" id="{6AC071CF-DC64-4CB3-BF3F-84A0A4C4CF0C}"/>
              </a:ext>
            </a:extLst>
          </p:cNvPr>
          <p:cNvCxnSpPr>
            <a:cxnSpLocks/>
            <a:stCxn id="42" idx="0"/>
            <a:endCxn id="59" idx="2"/>
          </p:cNvCxnSpPr>
          <p:nvPr/>
        </p:nvCxnSpPr>
        <p:spPr>
          <a:xfrm rot="5400000" flipH="1" flipV="1">
            <a:off x="8324902" y="4344788"/>
            <a:ext cx="579587" cy="1030025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89">
            <a:extLst>
              <a:ext uri="{FF2B5EF4-FFF2-40B4-BE49-F238E27FC236}">
                <a16:creationId xmlns:a16="http://schemas.microsoft.com/office/drawing/2014/main" id="{A809D245-1A68-4770-958C-3E9E86C1F2E8}"/>
              </a:ext>
            </a:extLst>
          </p:cNvPr>
          <p:cNvCxnSpPr>
            <a:cxnSpLocks/>
            <a:stCxn id="12" idx="2"/>
            <a:endCxn id="59" idx="0"/>
          </p:cNvCxnSpPr>
          <p:nvPr/>
        </p:nvCxnSpPr>
        <p:spPr>
          <a:xfrm rot="16200000" flipH="1">
            <a:off x="7347239" y="2333477"/>
            <a:ext cx="2252894" cy="1312043"/>
          </a:xfrm>
          <a:prstGeom prst="bentConnector3">
            <a:avLst>
              <a:gd name="adj1" fmla="val 6439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57">
            <a:extLst>
              <a:ext uri="{FF2B5EF4-FFF2-40B4-BE49-F238E27FC236}">
                <a16:creationId xmlns:a16="http://schemas.microsoft.com/office/drawing/2014/main" id="{52CE6476-C5BC-475C-BBFD-1C2E9ADF5239}"/>
              </a:ext>
            </a:extLst>
          </p:cNvPr>
          <p:cNvCxnSpPr>
            <a:cxnSpLocks/>
            <a:stCxn id="42" idx="2"/>
            <a:endCxn id="37" idx="3"/>
          </p:cNvCxnSpPr>
          <p:nvPr/>
        </p:nvCxnSpPr>
        <p:spPr>
          <a:xfrm rot="5400000">
            <a:off x="7489567" y="5081217"/>
            <a:ext cx="87681" cy="1132552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9C4D11D-4AB2-471B-AD88-8BC4CE53CC56}"/>
              </a:ext>
            </a:extLst>
          </p:cNvPr>
          <p:cNvCxnSpPr>
            <a:cxnSpLocks/>
            <a:stCxn id="59" idx="1"/>
            <a:endCxn id="40" idx="3"/>
          </p:cNvCxnSpPr>
          <p:nvPr/>
        </p:nvCxnSpPr>
        <p:spPr>
          <a:xfrm flipH="1">
            <a:off x="7767030" y="4342976"/>
            <a:ext cx="708563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001D1E4-F4F8-4A4F-BB4A-718D0E73BE86}"/>
              </a:ext>
            </a:extLst>
          </p:cNvPr>
          <p:cNvCxnSpPr>
            <a:cxnSpLocks/>
          </p:cNvCxnSpPr>
          <p:nvPr/>
        </p:nvCxnSpPr>
        <p:spPr>
          <a:xfrm>
            <a:off x="7767030" y="4228321"/>
            <a:ext cx="704254" cy="1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59">
            <a:extLst>
              <a:ext uri="{FF2B5EF4-FFF2-40B4-BE49-F238E27FC236}">
                <a16:creationId xmlns:a16="http://schemas.microsoft.com/office/drawing/2014/main" id="{25D2B81E-4DA4-4D0E-B446-196976FD0043}"/>
              </a:ext>
            </a:extLst>
          </p:cNvPr>
          <p:cNvCxnSpPr>
            <a:cxnSpLocks/>
            <a:stCxn id="42" idx="2"/>
            <a:endCxn id="59" idx="3"/>
          </p:cNvCxnSpPr>
          <p:nvPr/>
        </p:nvCxnSpPr>
        <p:spPr>
          <a:xfrm rot="5400000" flipH="1" flipV="1">
            <a:off x="8311413" y="4131245"/>
            <a:ext cx="1260677" cy="1684139"/>
          </a:xfrm>
          <a:prstGeom prst="bentConnector4">
            <a:avLst>
              <a:gd name="adj1" fmla="val -7330"/>
              <a:gd name="adj2" fmla="val 113574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7">
            <a:extLst>
              <a:ext uri="{FF2B5EF4-FFF2-40B4-BE49-F238E27FC236}">
                <a16:creationId xmlns:a16="http://schemas.microsoft.com/office/drawing/2014/main" id="{6CB1B4AA-35C5-43B3-A661-5317142267A7}"/>
              </a:ext>
            </a:extLst>
          </p:cNvPr>
          <p:cNvCxnSpPr>
            <a:cxnSpLocks/>
            <a:stCxn id="37" idx="1"/>
            <a:endCxn id="40" idx="1"/>
          </p:cNvCxnSpPr>
          <p:nvPr/>
        </p:nvCxnSpPr>
        <p:spPr>
          <a:xfrm rot="10800000" flipH="1">
            <a:off x="6102125" y="4342976"/>
            <a:ext cx="356675" cy="1348358"/>
          </a:xfrm>
          <a:prstGeom prst="bentConnector3">
            <a:avLst>
              <a:gd name="adj1" fmla="val -19500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5B0F82B3-D6DF-4A45-AF6C-012C8B7EFCF6}"/>
              </a:ext>
            </a:extLst>
          </p:cNvPr>
          <p:cNvSpPr txBox="1"/>
          <p:nvPr/>
        </p:nvSpPr>
        <p:spPr>
          <a:xfrm>
            <a:off x="7794189" y="5671120"/>
            <a:ext cx="681404" cy="315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Agent States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CE8356A-A7CF-4499-BEE3-E9D4C339EDDA}"/>
              </a:ext>
            </a:extLst>
          </p:cNvPr>
          <p:cNvSpPr txBox="1"/>
          <p:nvPr/>
        </p:nvSpPr>
        <p:spPr>
          <a:xfrm>
            <a:off x="7123905" y="4939354"/>
            <a:ext cx="67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235467F-DB14-427C-894D-E6F58F11B36D}"/>
              </a:ext>
            </a:extLst>
          </p:cNvPr>
          <p:cNvSpPr txBox="1"/>
          <p:nvPr/>
        </p:nvSpPr>
        <p:spPr>
          <a:xfrm>
            <a:off x="6557146" y="3015253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814BEF4-9ACC-4D9E-BE5C-2492211CABAC}"/>
              </a:ext>
            </a:extLst>
          </p:cNvPr>
          <p:cNvSpPr txBox="1"/>
          <p:nvPr/>
        </p:nvSpPr>
        <p:spPr>
          <a:xfrm>
            <a:off x="3419990" y="4290748"/>
            <a:ext cx="13328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46166AB-AD23-4F15-B222-BB6096405922}"/>
              </a:ext>
            </a:extLst>
          </p:cNvPr>
          <p:cNvSpPr txBox="1"/>
          <p:nvPr/>
        </p:nvSpPr>
        <p:spPr>
          <a:xfrm>
            <a:off x="5046211" y="3920544"/>
            <a:ext cx="1008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146" name="Elbow Connector 18">
            <a:extLst>
              <a:ext uri="{FF2B5EF4-FFF2-40B4-BE49-F238E27FC236}">
                <a16:creationId xmlns:a16="http://schemas.microsoft.com/office/drawing/2014/main" id="{0ABF9FBF-1767-46E7-B8E4-98D1955612A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246861" y="4098700"/>
            <a:ext cx="3211940" cy="115372"/>
          </a:xfrm>
          <a:prstGeom prst="bentConnector3">
            <a:avLst>
              <a:gd name="adj1" fmla="val 528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89">
            <a:extLst>
              <a:ext uri="{FF2B5EF4-FFF2-40B4-BE49-F238E27FC236}">
                <a16:creationId xmlns:a16="http://schemas.microsoft.com/office/drawing/2014/main" id="{A6DB65AE-1ACD-4FB4-A629-53732FBF233B}"/>
              </a:ext>
            </a:extLst>
          </p:cNvPr>
          <p:cNvCxnSpPr>
            <a:cxnSpLocks/>
            <a:stCxn id="43" idx="3"/>
            <a:endCxn id="40" idx="0"/>
          </p:cNvCxnSpPr>
          <p:nvPr/>
        </p:nvCxnSpPr>
        <p:spPr>
          <a:xfrm flipH="1">
            <a:off x="7112916" y="3684252"/>
            <a:ext cx="159940" cy="431694"/>
          </a:xfrm>
          <a:prstGeom prst="bentConnector4">
            <a:avLst>
              <a:gd name="adj1" fmla="val -142929"/>
              <a:gd name="adj2" fmla="val 76295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F1A2C030-A3BB-4E1E-8CEF-0B3DE44B042F}"/>
              </a:ext>
            </a:extLst>
          </p:cNvPr>
          <p:cNvSpPr txBox="1"/>
          <p:nvPr/>
        </p:nvSpPr>
        <p:spPr>
          <a:xfrm>
            <a:off x="7462044" y="3630644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52AAEC6-7B1B-4038-A2D1-BA8698B78FA5}"/>
                  </a:ext>
                </a:extLst>
              </p:cNvPr>
              <p:cNvSpPr/>
              <p:nvPr/>
            </p:nvSpPr>
            <p:spPr>
              <a:xfrm>
                <a:off x="2892718" y="4922490"/>
                <a:ext cx="2327527" cy="18423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i="1" dirty="0">
                    <a:solidFill>
                      <a:sysClr val="windowText" lastClr="000000"/>
                    </a:solidFill>
                  </a:rPr>
                  <a:t>Meas. Perf. Model:</a:t>
                </a:r>
              </a:p>
              <a:p>
                <a:pPr algn="ctr"/>
                <a:endParaRPr lang="en-US" sz="1400" i="1" dirty="0">
                  <a:solidFill>
                    <a:sysClr val="windowText" lastClr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𝑟𝑒𝑞</m:t>
                          </m:r>
                        </m:sub>
                      </m:sSub>
                      <m:r>
                        <a:rPr lang="en-US" sz="12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i="1" dirty="0">
                  <a:solidFill>
                    <a:sysClr val="windowText" lastClr="000000"/>
                  </a:solidFill>
                </a:endParaRPr>
              </a:p>
              <a:p>
                <a:endParaRPr lang="en-US" sz="1200" b="0" i="1" dirty="0"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0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000" dirty="0">
                    <a:solidFill>
                      <a:sysClr val="windowText" lastClr="000000"/>
                    </a:solidFill>
                  </a:rPr>
                  <a:t>Science Value of Measurement </a:t>
                </a:r>
                <a14:m>
                  <m:oMath xmlns:m="http://schemas.openxmlformats.org/officeDocument/2006/math">
                    <m:r>
                      <a:rPr lang="en-US" sz="1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000" dirty="0">
                  <a:solidFill>
                    <a:sysClr val="windowText" lastClr="0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𝑟𝑒𝑞</m:t>
                        </m:r>
                      </m:sub>
                    </m:sSub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0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000" dirty="0">
                    <a:solidFill>
                      <a:sysClr val="windowText" lastClr="000000"/>
                    </a:solidFill>
                  </a:rPr>
                  <a:t>Predicted performance of measurement</a:t>
                </a:r>
                <a:r>
                  <a:rPr lang="en-US" sz="1000" dirty="0">
                    <a:solidFill>
                      <a:sysClr val="windowText" lastClr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00" dirty="0">
                    <a:solidFill>
                      <a:sysClr val="windowText" lastClr="000000"/>
                    </a:solidFill>
                  </a:rPr>
                  <a:t> at state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000" dirty="0">
                  <a:solidFill>
                    <a:sysClr val="windowText" lastClr="0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000" dirty="0">
                    <a:solidFill>
                      <a:sysClr val="windowText" lastClr="000000"/>
                    </a:solidFill>
                  </a:rPr>
                  <a:t> Measurement Performance Score of measurement</a:t>
                </a:r>
                <a:r>
                  <a:rPr lang="en-US" sz="1000" dirty="0">
                    <a:solidFill>
                      <a:sysClr val="windowText" lastClr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00" dirty="0">
                    <a:solidFill>
                      <a:sysClr val="windowText" lastClr="000000"/>
                    </a:solidFill>
                  </a:rPr>
                  <a:t> at state </a:t>
                </a:r>
                <a14:m>
                  <m:oMath xmlns:m="http://schemas.openxmlformats.org/officeDocument/2006/math"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52AAEC6-7B1B-4038-A2D1-BA8698B78F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718" y="4922490"/>
                <a:ext cx="2327527" cy="1842322"/>
              </a:xfrm>
              <a:prstGeom prst="rect">
                <a:avLst/>
              </a:prstGeom>
              <a:blipFill>
                <a:blip r:embed="rId3"/>
                <a:stretch>
                  <a:fillRect r="-26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14AEAF-AD11-4904-AD9B-293F2884B1E8}"/>
              </a:ext>
            </a:extLst>
          </p:cNvPr>
          <p:cNvCxnSpPr>
            <a:cxnSpLocks/>
          </p:cNvCxnSpPr>
          <p:nvPr/>
        </p:nvCxnSpPr>
        <p:spPr>
          <a:xfrm flipV="1">
            <a:off x="5220245" y="4888160"/>
            <a:ext cx="1746886" cy="343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417C32A-D0E9-4E33-8274-C2F370FD79FB}"/>
              </a:ext>
            </a:extLst>
          </p:cNvPr>
          <p:cNvCxnSpPr>
            <a:cxnSpLocks/>
          </p:cNvCxnSpPr>
          <p:nvPr/>
        </p:nvCxnSpPr>
        <p:spPr>
          <a:xfrm flipV="1">
            <a:off x="5220245" y="5342219"/>
            <a:ext cx="1746886" cy="14225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AD43AA9-A225-4FE6-AB00-B2E735E87A75}"/>
              </a:ext>
            </a:extLst>
          </p:cNvPr>
          <p:cNvCxnSpPr>
            <a:cxnSpLocks/>
          </p:cNvCxnSpPr>
          <p:nvPr/>
        </p:nvCxnSpPr>
        <p:spPr>
          <a:xfrm flipV="1">
            <a:off x="2892718" y="4888160"/>
            <a:ext cx="3209408" cy="343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C4D8017-2910-47A9-9E8E-6B144F1EA324}"/>
              </a:ext>
            </a:extLst>
          </p:cNvPr>
          <p:cNvCxnSpPr>
            <a:cxnSpLocks/>
          </p:cNvCxnSpPr>
          <p:nvPr/>
        </p:nvCxnSpPr>
        <p:spPr>
          <a:xfrm flipV="1">
            <a:off x="5220245" y="5342219"/>
            <a:ext cx="881879" cy="3508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57">
            <a:extLst>
              <a:ext uri="{FF2B5EF4-FFF2-40B4-BE49-F238E27FC236}">
                <a16:creationId xmlns:a16="http://schemas.microsoft.com/office/drawing/2014/main" id="{CE940409-E5CD-4EF2-9929-0C4F85BAF482}"/>
              </a:ext>
            </a:extLst>
          </p:cNvPr>
          <p:cNvCxnSpPr>
            <a:cxnSpLocks/>
            <a:stCxn id="42" idx="2"/>
          </p:cNvCxnSpPr>
          <p:nvPr/>
        </p:nvCxnSpPr>
        <p:spPr>
          <a:xfrm rot="5400000" flipH="1">
            <a:off x="7402690" y="4906660"/>
            <a:ext cx="261434" cy="1132552"/>
          </a:xfrm>
          <a:prstGeom prst="bentConnector4">
            <a:avLst>
              <a:gd name="adj1" fmla="val -32868"/>
              <a:gd name="adj2" fmla="val 892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32">
            <a:extLst>
              <a:ext uri="{FF2B5EF4-FFF2-40B4-BE49-F238E27FC236}">
                <a16:creationId xmlns:a16="http://schemas.microsoft.com/office/drawing/2014/main" id="{2380DDA3-7D8D-400C-93B3-DF2FAA84137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46862" y="1859348"/>
            <a:ext cx="4268481" cy="1104346"/>
          </a:xfrm>
          <a:prstGeom prst="bentConnector3">
            <a:avLst>
              <a:gd name="adj1" fmla="val -137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23B1E7-DCB1-4E60-81DE-9CA4F911C2A4}"/>
              </a:ext>
            </a:extLst>
          </p:cNvPr>
          <p:cNvSpPr txBox="1"/>
          <p:nvPr/>
        </p:nvSpPr>
        <p:spPr>
          <a:xfrm>
            <a:off x="6389671" y="2710978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</p:spTree>
    <p:extLst>
      <p:ext uri="{BB962C8B-B14F-4D97-AF65-F5344CB8AC3E}">
        <p14:creationId xmlns:p14="http://schemas.microsoft.com/office/powerpoint/2010/main" val="1126319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9BCE-B35A-D92A-CAF1-D6855F5E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09C8F6-8676-487A-37F2-417ABD3FDCB3}"/>
              </a:ext>
            </a:extLst>
          </p:cNvPr>
          <p:cNvGrpSpPr/>
          <p:nvPr/>
        </p:nvGrpSpPr>
        <p:grpSpPr>
          <a:xfrm>
            <a:off x="2230670" y="1231887"/>
            <a:ext cx="2224846" cy="1990738"/>
            <a:chOff x="3290675" y="1205610"/>
            <a:chExt cx="2224846" cy="19907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2AFB20-37ED-9C84-2328-A840245DE444}"/>
                </a:ext>
              </a:extLst>
            </p:cNvPr>
            <p:cNvSpPr/>
            <p:nvPr/>
          </p:nvSpPr>
          <p:spPr>
            <a:xfrm>
              <a:off x="3290675" y="1205610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F19B66-59EC-996A-968B-E2A0C62ACA97}"/>
                </a:ext>
              </a:extLst>
            </p:cNvPr>
            <p:cNvSpPr/>
            <p:nvPr/>
          </p:nvSpPr>
          <p:spPr>
            <a:xfrm>
              <a:off x="3290675" y="1520116"/>
              <a:ext cx="2224846" cy="8141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Queue inbox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Module*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parentModule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Array&lt;Module*&gt; submodules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5F36CF-701A-AA27-E737-16819257E77F}"/>
                </a:ext>
              </a:extLst>
            </p:cNvPr>
            <p:cNvSpPr/>
            <p:nvPr/>
          </p:nvSpPr>
          <p:spPr>
            <a:xfrm>
              <a:off x="3290675" y="2334365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internal_message_router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internal_message_handler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routine()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86CE0C-5997-0806-995F-C6487B2E63B7}"/>
              </a:ext>
            </a:extLst>
          </p:cNvPr>
          <p:cNvGrpSpPr/>
          <p:nvPr/>
        </p:nvGrpSpPr>
        <p:grpSpPr>
          <a:xfrm>
            <a:off x="736277" y="3733247"/>
            <a:ext cx="2224846" cy="2323858"/>
            <a:chOff x="7740367" y="3846888"/>
            <a:chExt cx="2224846" cy="23238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84DFD-4FF2-6CFF-2547-B34C9D948E6D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Agent Client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2DDCA0-6B32-1B32-B8CA-7BAE090182DE}"/>
                </a:ext>
              </a:extLst>
            </p:cNvPr>
            <p:cNvSpPr/>
            <p:nvPr/>
          </p:nvSpPr>
          <p:spPr>
            <a:xfrm>
              <a:off x="7740367" y="4161394"/>
              <a:ext cx="2224846" cy="11473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environment_broadcast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agent_responce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77C52B-B5C7-A889-8ED8-E4D5D7FD8604}"/>
                </a:ext>
              </a:extLst>
            </p:cNvPr>
            <p:cNvSpPr/>
            <p:nvPr/>
          </p:nvSpPr>
          <p:spPr>
            <a:xfrm>
              <a:off x="7740367" y="5308763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submit_request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36C041-41FF-9BA8-7169-BE600AEB889D}"/>
              </a:ext>
            </a:extLst>
          </p:cNvPr>
          <p:cNvGrpSpPr/>
          <p:nvPr/>
        </p:nvGrpSpPr>
        <p:grpSpPr>
          <a:xfrm>
            <a:off x="3651534" y="3727148"/>
            <a:ext cx="2224846" cy="1898965"/>
            <a:chOff x="7740367" y="3846888"/>
            <a:chExt cx="2224846" cy="18989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8F8E35-DE1B-12D3-F63E-41A4B96C93C1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Environment Server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24D2EE-0CBF-A1AE-86EC-739661B2AFC4}"/>
                </a:ext>
              </a:extLst>
            </p:cNvPr>
            <p:cNvSpPr/>
            <p:nvPr/>
          </p:nvSpPr>
          <p:spPr>
            <a:xfrm>
              <a:off x="7740367" y="4161395"/>
              <a:ext cx="2224846" cy="7224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reqservice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publisher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09A8D3-C3A9-5527-2B25-DB616B987E4B}"/>
                </a:ext>
              </a:extLst>
            </p:cNvPr>
            <p:cNvSpPr/>
            <p:nvPr/>
          </p:nvSpPr>
          <p:spPr>
            <a:xfrm>
              <a:off x="7740367" y="4883870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request_handler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sp>
        <p:nvSpPr>
          <p:cNvPr id="20" name="Can 19">
            <a:extLst>
              <a:ext uri="{FF2B5EF4-FFF2-40B4-BE49-F238E27FC236}">
                <a16:creationId xmlns:a16="http://schemas.microsoft.com/office/drawing/2014/main" id="{35468040-803B-2D6F-BE42-2DDACC2CD785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F14C66-AD89-7C6D-D190-6EA07F609500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E76E1C-B73E-01EE-D6AF-520E6A221FFD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E3345CC-0431-6D73-9BF7-503B436F3D64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2AC1AA-3DD3-BFA8-3D0B-951DBCF5B159}"/>
              </a:ext>
            </a:extLst>
          </p:cNvPr>
          <p:cNvCxnSpPr>
            <a:cxnSpLocks/>
            <a:stCxn id="22" idx="0"/>
            <a:endCxn id="23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4FE94C-FB17-36A2-61B7-641139013E14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40ACBF-3114-EFCF-C7D5-A17CAAE02323}"/>
              </a:ext>
            </a:extLst>
          </p:cNvPr>
          <p:cNvCxnSpPr>
            <a:cxnSpLocks/>
            <a:stCxn id="23" idx="3"/>
            <a:endCxn id="21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0F83EF-6305-209D-83D3-54BDAE75BB8E}"/>
              </a:ext>
            </a:extLst>
          </p:cNvPr>
          <p:cNvCxnSpPr>
            <a:cxnSpLocks/>
            <a:stCxn id="20" idx="1"/>
            <a:endCxn id="23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8E82A-AD28-B67C-287B-2055A315E4D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58ABA8-7CAD-E259-9022-29A97F492196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397C01-C534-51DD-3F87-32976BA30D22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FAEEE6-57EE-D382-F699-E19BD37E3F01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22C970-8ECD-EDB3-EE35-DA47428B9DAA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13CD53B-2201-3FAC-D66A-995ACF601A58}"/>
              </a:ext>
            </a:extLst>
          </p:cNvPr>
          <p:cNvCxnSpPr>
            <a:stCxn id="12" idx="0"/>
            <a:endCxn id="9" idx="1"/>
          </p:cNvCxnSpPr>
          <p:nvPr/>
        </p:nvCxnSpPr>
        <p:spPr>
          <a:xfrm rot="5400000" flipH="1" flipV="1">
            <a:off x="867632" y="2370209"/>
            <a:ext cx="2344106" cy="381970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FD76C0C3-2078-8059-70F1-B101EE81FF16}"/>
              </a:ext>
            </a:extLst>
          </p:cNvPr>
          <p:cNvCxnSpPr>
            <a:cxnSpLocks/>
            <a:stCxn id="17" idx="0"/>
            <a:endCxn id="9" idx="3"/>
          </p:cNvCxnSpPr>
          <p:nvPr/>
        </p:nvCxnSpPr>
        <p:spPr>
          <a:xfrm rot="16200000" flipV="1">
            <a:off x="3440734" y="2403924"/>
            <a:ext cx="2338007" cy="308441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530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EE4E-7766-9281-B9C0-DCF0CC5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15B9-0C88-862B-2F21-7E0531E59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5329184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Architecture</a:t>
            </a:r>
          </a:p>
          <a:p>
            <a:r>
              <a:rPr lang="en-US" i="1" dirty="0"/>
              <a:t>Environment Server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Spacecraft agent orbit data propagator (</a:t>
            </a:r>
            <a:r>
              <a:rPr lang="en-US" dirty="0" err="1"/>
              <a:t>orbitPy</a:t>
            </a:r>
            <a:r>
              <a:rPr lang="en-US" dirty="0"/>
              <a:t>)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state request handler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eclipse broadcast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Simulation start/end broadcast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Measurement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Earth simulation module</a:t>
            </a:r>
          </a:p>
          <a:p>
            <a:r>
              <a:rPr lang="en-US" i="1" dirty="0"/>
              <a:t>Agent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Environment broadcast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Environment request submitter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State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Eclipse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Ground station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measurement request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response handler</a:t>
            </a:r>
            <a:endParaRPr lang="en-US" b="1" dirty="0">
              <a:hlinkClick r:id="rId2"/>
            </a:endParaRPr>
          </a:p>
          <a:p>
            <a:r>
              <a:rPr lang="en-US" b="1" dirty="0">
                <a:hlinkClick r:id="rId2"/>
              </a:rPr>
              <a:t>Github</a:t>
            </a:r>
            <a:r>
              <a:rPr lang="en-US" b="1" dirty="0"/>
              <a:t> </a:t>
            </a:r>
            <a:r>
              <a:rPr lang="en-US" dirty="0"/>
              <a:t>(private repo for now)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CA7D-324B-1BF1-F40A-7FACD902E2EA}"/>
              </a:ext>
            </a:extLst>
          </p:cNvPr>
          <p:cNvSpPr txBox="1"/>
          <p:nvPr/>
        </p:nvSpPr>
        <p:spPr>
          <a:xfrm>
            <a:off x="5785375" y="1102848"/>
            <a:ext cx="6140408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Modules</a:t>
            </a:r>
          </a:p>
          <a:p>
            <a:r>
              <a:rPr lang="en-US" sz="1500" i="1" dirty="0"/>
              <a:t>Engineering Module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1500" dirty="0"/>
              <a:t>Define system architecture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Platform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Power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Data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Shutdown if critical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Network Simulator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Instrument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tool (</a:t>
            </a:r>
            <a:r>
              <a:rPr lang="en-US" sz="1500" dirty="0" err="1"/>
              <a:t>instruPy</a:t>
            </a:r>
            <a:r>
              <a:rPr lang="en-US" sz="1500" dirty="0"/>
              <a:t>)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tool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Operations Planner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Knowledge-base and Predictive models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r>
              <a:rPr lang="en-US" sz="1500" i="1" dirty="0"/>
              <a:t>Scheduling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  <a:p>
            <a:r>
              <a:rPr lang="en-US" sz="1500" i="1" dirty="0"/>
              <a:t>Science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</p:txBody>
      </p:sp>
    </p:spTree>
    <p:extLst>
      <p:ext uri="{BB962C8B-B14F-4D97-AF65-F5344CB8AC3E}">
        <p14:creationId xmlns:p14="http://schemas.microsoft.com/office/powerpoint/2010/main" val="2048557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492E-FA99-ED42-1D16-8BE45771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C4833-4639-04B6-12C3-B1DFEC1D1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1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8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Task, Requests, Results (broadcasted or targeted)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9D3CC-D449-9400-AD54-E2DE0DE13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835"/>
          <a:stretch/>
        </p:blipFill>
        <p:spPr bwMode="auto">
          <a:xfrm>
            <a:off x="1005940" y="2144876"/>
            <a:ext cx="4110574" cy="2965692"/>
          </a:xfrm>
          <a:prstGeom prst="rect">
            <a:avLst/>
          </a:prstGeom>
          <a:noFill/>
        </p:spPr>
      </p:pic>
      <p:sp>
        <p:nvSpPr>
          <p:cNvPr id="9" name="Right Arrow 7">
            <a:extLst>
              <a:ext uri="{FF2B5EF4-FFF2-40B4-BE49-F238E27FC236}">
                <a16:creationId xmlns:a16="http://schemas.microsoft.com/office/drawing/2014/main" id="{DC645970-BC68-B68B-A359-7453A6B14236}"/>
              </a:ext>
            </a:extLst>
          </p:cNvPr>
          <p:cNvSpPr/>
          <p:nvPr/>
        </p:nvSpPr>
        <p:spPr>
          <a:xfrm>
            <a:off x="5824632" y="2874876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00CE8-00B6-F859-5C34-A6FB43BEF06B}"/>
              </a:ext>
            </a:extLst>
          </p:cNvPr>
          <p:cNvSpPr txBox="1"/>
          <p:nvPr/>
        </p:nvSpPr>
        <p:spPr>
          <a:xfrm>
            <a:off x="1935581" y="563293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94AC6-2E24-5E38-B56A-0732FEB80553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39740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C36F-9B0B-DE40-BA72-82177E7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4BAC3-0D53-FB49-93BF-113D72763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WJ, Blackwell, Braun, S, </a:t>
            </a:r>
            <a:r>
              <a:rPr lang="en-US" dirty="0" err="1"/>
              <a:t>Bennartz</a:t>
            </a:r>
            <a:r>
              <a:rPr lang="en-US" dirty="0"/>
              <a:t>, R, et al. An overview of the TROPICS NASA Earth Venture Mission. </a:t>
            </a:r>
            <a:r>
              <a:rPr lang="en-US" i="1" dirty="0"/>
              <a:t>Q J R </a:t>
            </a:r>
            <a:r>
              <a:rPr lang="en-US" i="1" dirty="0" err="1"/>
              <a:t>Meteorol</a:t>
            </a:r>
            <a:r>
              <a:rPr lang="en-US" i="1" dirty="0"/>
              <a:t> Soc</a:t>
            </a:r>
            <a:r>
              <a:rPr lang="en-US" dirty="0"/>
              <a:t>. 2018; 144 ( Suppl. 1): 16– 26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M. P. </a:t>
            </a:r>
            <a:r>
              <a:rPr lang="en-US" dirty="0" err="1"/>
              <a:t>Clarizia</a:t>
            </a:r>
            <a:r>
              <a:rPr lang="en-US" dirty="0"/>
              <a:t> and C. S. </a:t>
            </a:r>
            <a:r>
              <a:rPr lang="en-US" dirty="0" err="1"/>
              <a:t>Ruf</a:t>
            </a:r>
            <a:r>
              <a:rPr lang="en-US" dirty="0"/>
              <a:t>, "Wind Speed Retrieval Algorithm for the Cyclone Global Navigation Satellite System (CYGNSS) Mission," in </a:t>
            </a:r>
            <a:r>
              <a:rPr lang="en-US" i="1" dirty="0"/>
              <a:t>IEEE Transactions on Geoscience and Remote Sensing</a:t>
            </a:r>
            <a:r>
              <a:rPr lang="en-US" dirty="0"/>
              <a:t>, vol. 54, no. 8, pp. 4419-4432, Aug. 2016, </a:t>
            </a:r>
            <a:r>
              <a:rPr lang="en-US" dirty="0" err="1"/>
              <a:t>doi</a:t>
            </a:r>
            <a:r>
              <a:rPr lang="en-US" dirty="0"/>
              <a:t>: 10.1109/TGRS.2016.2541343.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Marinan</a:t>
            </a:r>
            <a:r>
              <a:rPr lang="en-US" dirty="0"/>
              <a:t>, A., </a:t>
            </a:r>
            <a:r>
              <a:rPr lang="en-US" dirty="0" err="1"/>
              <a:t>Cahoy</a:t>
            </a:r>
            <a:r>
              <a:rPr lang="en-US" dirty="0"/>
              <a:t>, K. L., Byrne, J., Cordeiro, T., Decker, Z., Marlow, W., ... &amp; </a:t>
            </a:r>
            <a:r>
              <a:rPr lang="en-US" dirty="0" err="1"/>
              <a:t>Osaretin</a:t>
            </a:r>
            <a:r>
              <a:rPr lang="en-US" dirty="0"/>
              <a:t>, I. (2015). Automated Resource-Constrained Science Planning for the </a:t>
            </a:r>
            <a:r>
              <a:rPr lang="en-US" dirty="0" err="1"/>
              <a:t>MiRaTA</a:t>
            </a:r>
            <a:r>
              <a:rPr lang="en-US" dirty="0"/>
              <a:t> Mission.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W. J. W. J. Wolfe and S. E. S. E. Sorensen, “Three Scheduling Algorithms Applied to the Earth Observing Systems Domain,” Manage. Sci., pp. 148–166, 2000.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Duncan, Eddy, and </a:t>
            </a:r>
            <a:r>
              <a:rPr lang="en-US" dirty="0" err="1"/>
              <a:t>Kochenderfer</a:t>
            </a:r>
            <a:r>
              <a:rPr lang="en-US" dirty="0"/>
              <a:t>, Mykel. “Markov Decision Processes For Multi-Objective Satellite Task Planning”,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Cidoncha</a:t>
            </a:r>
            <a:r>
              <a:rPr lang="en-US" dirty="0"/>
              <a:t>, X. G., and Selva, D., “Agent-based simulation framework and consensus algorithm for observing systems </a:t>
            </a:r>
            <a:r>
              <a:rPr lang="en-US" dirty="0" err="1"/>
              <a:t>withadaptive</a:t>
            </a:r>
            <a:r>
              <a:rPr lang="en-US" dirty="0"/>
              <a:t> </a:t>
            </a:r>
            <a:r>
              <a:rPr lang="en-US" dirty="0" err="1"/>
              <a:t>modularity,”Syst</a:t>
            </a:r>
            <a:r>
              <a:rPr lang="en-US" dirty="0"/>
              <a:t>. Eng., Vol. 21, no. 5, 2018, pp. 432–545.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Nag, Sreeja, et al. "Autonomous scheduling of agile spacecraft constellations with delay tolerant networking for reactive imaging." (2019).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H. Wang, X. Li, and Y. Liu, “Summary of intelligent algorithms in planning &amp; amp; scheduling of Earth observation satellite,” in IEEE International Conference on Intelligent Computing and Intelligent Systems, 2010, pp. 480–483.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Kennedy, Andrew K., and Kerri L. </a:t>
            </a:r>
            <a:r>
              <a:rPr lang="en-US" dirty="0" err="1"/>
              <a:t>Cahoy</a:t>
            </a:r>
            <a:r>
              <a:rPr lang="en-US" dirty="0"/>
              <a:t>. "Performance analysis of algorithms for coordination of earth observation by </a:t>
            </a:r>
            <a:r>
              <a:rPr lang="en-US" dirty="0" err="1"/>
              <a:t>cubesat</a:t>
            </a:r>
            <a:r>
              <a:rPr lang="en-US" dirty="0"/>
              <a:t> constellations." Journal of Aerospace Information Systems 14.8 (2017): 451-471.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Li, G. 2020. </a:t>
            </a:r>
            <a:r>
              <a:rPr lang="en-US" i="1" dirty="0"/>
              <a:t>Online scheduling of distributed Earth observation satellite system under rigid communication constraints. </a:t>
            </a:r>
            <a:r>
              <a:rPr lang="en-US" dirty="0"/>
              <a:t>Advances in Space Research. 65 (11), 2475-2496.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Gallud,X.,andSelva,D.,“Agent-basedsimulationframeworkandconsensusalgorithmforobservingsystemswithadaptive modularity,” </a:t>
            </a:r>
            <a:r>
              <a:rPr lang="en-US" i="1" dirty="0"/>
              <a:t>Syst. Eng.</a:t>
            </a:r>
            <a:r>
              <a:rPr lang="en-US" dirty="0"/>
              <a:t>, 2018, pp. 432, 454.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S. Nag </a:t>
            </a:r>
            <a:r>
              <a:rPr lang="en-US" i="1" dirty="0"/>
              <a:t>et al</a:t>
            </a:r>
            <a:r>
              <a:rPr lang="en-US" dirty="0"/>
              <a:t>., "D-SHIELD: DISTRIBUTED SPACECRAFT WITH HEURISTIC INTELLIGENCE TO ENABLE LOGISTICAL DECISIONS," </a:t>
            </a:r>
            <a:r>
              <a:rPr lang="en-US" i="1" dirty="0"/>
              <a:t>IGARSS 2020 - 2020 IEEE International Geoscience and Remote Sensing Symposium</a:t>
            </a:r>
            <a:r>
              <a:rPr lang="en-US" dirty="0"/>
              <a:t>, 2020, pp. 3841-3844, </a:t>
            </a:r>
            <a:r>
              <a:rPr lang="en-US" dirty="0" err="1"/>
              <a:t>doi</a:t>
            </a:r>
            <a:r>
              <a:rPr lang="en-US" dirty="0"/>
              <a:t>: 10.1109/IGARSS39084.2020.9323248.</a:t>
            </a:r>
          </a:p>
        </p:txBody>
      </p:sp>
    </p:spTree>
    <p:extLst>
      <p:ext uri="{BB962C8B-B14F-4D97-AF65-F5344CB8AC3E}">
        <p14:creationId xmlns:p14="http://schemas.microsoft.com/office/powerpoint/2010/main" val="104484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2"/>
    </mc:Choice>
    <mc:Fallback xmlns="">
      <p:transition spd="slow" advTm="2092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62B4-A4C4-5348-8A96-3700CD66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72294-6D76-3047-BC5B-F02A9BD15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86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5852B-16DC-2FB2-56D5-351FFCF58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6" y="1102848"/>
            <a:ext cx="6429678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Environment Server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Simulate State of the Earth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Respond to information requests from Agents</a:t>
            </a:r>
          </a:p>
          <a:p>
            <a:pPr marL="573088" lvl="1" indent="-279400"/>
            <a:r>
              <a:rPr lang="en-US" dirty="0"/>
              <a:t>Agent position, velocity, eclipse state</a:t>
            </a:r>
          </a:p>
          <a:p>
            <a:pPr marL="573088" lvl="1" indent="-279400"/>
            <a:r>
              <a:rPr lang="en-US" dirty="0"/>
              <a:t>Current agents, ground points, or ground stations being accessed by Agents</a:t>
            </a:r>
          </a:p>
          <a:p>
            <a:pPr marL="573088" lvl="1" indent="-279400"/>
            <a:r>
              <a:rPr lang="en-US" dirty="0"/>
              <a:t>Measurement Information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Broadcast Environment Events to all Agents</a:t>
            </a:r>
          </a:p>
          <a:p>
            <a:pPr marL="573088" lvl="1" indent="-279400"/>
            <a:r>
              <a:rPr lang="en-US" dirty="0"/>
              <a:t>Simulation Start/End</a:t>
            </a:r>
          </a:p>
          <a:p>
            <a:pPr marL="573088" lvl="1" indent="-279400"/>
            <a:r>
              <a:rPr lang="en-US" dirty="0"/>
              <a:t>Agent enters/exits eclipse</a:t>
            </a:r>
          </a:p>
          <a:p>
            <a:pPr marL="573088" lvl="1" indent="-279400"/>
            <a:r>
              <a:rPr lang="en-US" dirty="0"/>
              <a:t>Simulation clock (optional)</a:t>
            </a:r>
          </a:p>
          <a:p>
            <a:pPr marL="750888" lvl="1" indent="-457200"/>
            <a:endParaRPr lang="en-US" dirty="0"/>
          </a:p>
          <a:p>
            <a:r>
              <a:rPr lang="en-US" b="1" dirty="0"/>
              <a:t>Agent Client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Track and affect internal state</a:t>
            </a:r>
          </a:p>
          <a:p>
            <a:pPr marL="573088" lvl="1" indent="-279400"/>
            <a:r>
              <a:rPr lang="en-US" dirty="0"/>
              <a:t>Power and data usage, generation, and storage</a:t>
            </a:r>
          </a:p>
          <a:p>
            <a:pPr marL="573088" lvl="1" indent="-279400"/>
            <a:r>
              <a:rPr lang="en-US" dirty="0"/>
              <a:t>Actuating components on or off</a:t>
            </a:r>
          </a:p>
          <a:p>
            <a:pPr marL="573088" lvl="1" indent="-279400"/>
            <a:r>
              <a:rPr lang="en-US" dirty="0"/>
              <a:t>Performing Maneuvers</a:t>
            </a:r>
          </a:p>
          <a:p>
            <a:pPr marL="573088" lvl="1" indent="-279400"/>
            <a:r>
              <a:rPr lang="en-US" dirty="0"/>
              <a:t>Charging Batteries 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Communicate with other agents</a:t>
            </a:r>
          </a:p>
          <a:p>
            <a:pPr marL="525463" lvl="1"/>
            <a:r>
              <a:rPr lang="en-US" dirty="0"/>
              <a:t>Measurement or Information Task Requests</a:t>
            </a:r>
          </a:p>
          <a:p>
            <a:pPr marL="525463" lvl="1"/>
            <a:r>
              <a:rPr lang="en-US" dirty="0"/>
              <a:t>Measurement or Planner Results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Affect Environment</a:t>
            </a:r>
          </a:p>
          <a:p>
            <a:pPr marL="525463" lvl="1"/>
            <a:r>
              <a:rPr lang="en-US" dirty="0"/>
              <a:t>Communicating maneuvers to Environment</a:t>
            </a:r>
          </a:p>
          <a:p>
            <a:pPr marL="525463" lvl="1"/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0CE8E-D22D-EB28-55FB-BAED005C7ECB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1482414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5917651" y="2321600"/>
            <a:ext cx="945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9036"/>
            <a:ext cx="14036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88793" cy="886976"/>
          </a:xfrm>
          <a:prstGeom prst="bentConnector3">
            <a:avLst>
              <a:gd name="adj1" fmla="val 66421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35654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9373378" y="3179266"/>
            <a:ext cx="1162323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9373378" y="2359180"/>
            <a:ext cx="1164738" cy="5147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7235654" y="2363806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7925525" y="4215006"/>
            <a:ext cx="1307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 or towards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Requests</a:t>
            </a:r>
          </a:p>
        </p:txBody>
      </p: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55690" y="2618874"/>
            <a:ext cx="3979964" cy="154674"/>
          </a:xfrm>
          <a:prstGeom prst="bentConnector3">
            <a:avLst>
              <a:gd name="adj1" fmla="val 66457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7744674" y="2102938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472980" y="352979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Science Value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466045" y="3164276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477066" y="2716877"/>
            <a:ext cx="755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861C01-A871-4A68-9831-5DFAD413E9AB}"/>
              </a:ext>
            </a:extLst>
          </p:cNvPr>
          <p:cNvSpPr/>
          <p:nvPr/>
        </p:nvSpPr>
        <p:spPr>
          <a:xfrm>
            <a:off x="7235654" y="3179266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3C378E-CB00-468B-98AA-93B77F9C6B93}"/>
              </a:ext>
            </a:extLst>
          </p:cNvPr>
          <p:cNvSpPr txBox="1"/>
          <p:nvPr/>
        </p:nvSpPr>
        <p:spPr>
          <a:xfrm>
            <a:off x="5923445" y="3153948"/>
            <a:ext cx="832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3D52A5-965F-48AD-8D51-BBE14B618144}"/>
              </a:ext>
            </a:extLst>
          </p:cNvPr>
          <p:cNvSpPr txBox="1"/>
          <p:nvPr/>
        </p:nvSpPr>
        <p:spPr>
          <a:xfrm>
            <a:off x="5917651" y="1594260"/>
            <a:ext cx="945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21308B1-5C5A-417B-81C3-5564558687AF}"/>
              </a:ext>
            </a:extLst>
          </p:cNvPr>
          <p:cNvCxnSpPr>
            <a:cxnSpLocks/>
            <a:stCxn id="30" idx="0"/>
            <a:endCxn id="40" idx="2"/>
          </p:cNvCxnSpPr>
          <p:nvPr/>
        </p:nvCxnSpPr>
        <p:spPr>
          <a:xfrm flipV="1">
            <a:off x="7810760" y="2074660"/>
            <a:ext cx="0" cy="289146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C4C54DE-3FF9-48CE-87C9-20C5BFE0EDF3}"/>
              </a:ext>
            </a:extLst>
          </p:cNvPr>
          <p:cNvCxnSpPr>
            <a:cxnSpLocks/>
            <a:stCxn id="59" idx="0"/>
            <a:endCxn id="30" idx="2"/>
          </p:cNvCxnSpPr>
          <p:nvPr/>
        </p:nvCxnSpPr>
        <p:spPr>
          <a:xfrm flipV="1">
            <a:off x="7810760" y="2873941"/>
            <a:ext cx="0" cy="305325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45">
            <a:extLst>
              <a:ext uri="{FF2B5EF4-FFF2-40B4-BE49-F238E27FC236}">
                <a16:creationId xmlns:a16="http://schemas.microsoft.com/office/drawing/2014/main" id="{13EA5938-B16E-4B75-BB81-0150B941EE85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3270427" y="2783290"/>
            <a:ext cx="3965227" cy="651044"/>
          </a:xfrm>
          <a:prstGeom prst="bentConnector3">
            <a:avLst>
              <a:gd name="adj1" fmla="val 66355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9A8B877-48E9-4E35-BEED-1A0E83C87F99}"/>
              </a:ext>
            </a:extLst>
          </p:cNvPr>
          <p:cNvSpPr txBox="1"/>
          <p:nvPr/>
        </p:nvSpPr>
        <p:spPr>
          <a:xfrm>
            <a:off x="10757694" y="260463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Results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C37C1D3-9B6E-4DD3-9B60-FF185DD4CA42}"/>
              </a:ext>
            </a:extLst>
          </p:cNvPr>
          <p:cNvCxnSpPr>
            <a:cxnSpLocks/>
            <a:stCxn id="59" idx="3"/>
            <a:endCxn id="42" idx="1"/>
          </p:cNvCxnSpPr>
          <p:nvPr/>
        </p:nvCxnSpPr>
        <p:spPr>
          <a:xfrm>
            <a:off x="8385866" y="3434334"/>
            <a:ext cx="987512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F79CEB8-E8F5-4623-B6CF-76F556D3C89A}"/>
              </a:ext>
            </a:extLst>
          </p:cNvPr>
          <p:cNvCxnSpPr>
            <a:cxnSpLocks/>
          </p:cNvCxnSpPr>
          <p:nvPr/>
        </p:nvCxnSpPr>
        <p:spPr>
          <a:xfrm flipH="1">
            <a:off x="8385866" y="3549810"/>
            <a:ext cx="990938" cy="261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45">
            <a:extLst>
              <a:ext uri="{FF2B5EF4-FFF2-40B4-BE49-F238E27FC236}">
                <a16:creationId xmlns:a16="http://schemas.microsoft.com/office/drawing/2014/main" id="{49BA5F4D-C161-4AE4-8A97-1293F51AC137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H="1">
            <a:off x="7592596" y="3742749"/>
            <a:ext cx="1509877" cy="1403183"/>
          </a:xfrm>
          <a:prstGeom prst="bentConnector3">
            <a:avLst>
              <a:gd name="adj1" fmla="val 73623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45">
            <a:extLst>
              <a:ext uri="{FF2B5EF4-FFF2-40B4-BE49-F238E27FC236}">
                <a16:creationId xmlns:a16="http://schemas.microsoft.com/office/drawing/2014/main" id="{1EA43407-5CDB-4D88-9879-87A59C94BE11}"/>
              </a:ext>
            </a:extLst>
          </p:cNvPr>
          <p:cNvCxnSpPr>
            <a:cxnSpLocks/>
            <a:stCxn id="43" idx="3"/>
            <a:endCxn id="59" idx="2"/>
          </p:cNvCxnSpPr>
          <p:nvPr/>
        </p:nvCxnSpPr>
        <p:spPr>
          <a:xfrm flipH="1">
            <a:off x="7810760" y="2616561"/>
            <a:ext cx="2727356" cy="1072840"/>
          </a:xfrm>
          <a:prstGeom prst="bentConnector4">
            <a:avLst>
              <a:gd name="adj1" fmla="val -8382"/>
              <a:gd name="adj2" fmla="val 121308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45">
            <a:extLst>
              <a:ext uri="{FF2B5EF4-FFF2-40B4-BE49-F238E27FC236}">
                <a16:creationId xmlns:a16="http://schemas.microsoft.com/office/drawing/2014/main" id="{4FB8C381-2FF7-4B6B-AE75-D6F453CC0121}"/>
              </a:ext>
            </a:extLst>
          </p:cNvPr>
          <p:cNvCxnSpPr>
            <a:cxnSpLocks/>
            <a:stCxn id="43" idx="3"/>
            <a:endCxn id="42" idx="3"/>
          </p:cNvCxnSpPr>
          <p:nvPr/>
        </p:nvCxnSpPr>
        <p:spPr>
          <a:xfrm flipH="1">
            <a:off x="10535701" y="2616561"/>
            <a:ext cx="2415" cy="817773"/>
          </a:xfrm>
          <a:prstGeom prst="bentConnector3">
            <a:avLst>
              <a:gd name="adj1" fmla="val -946583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45">
            <a:extLst>
              <a:ext uri="{FF2B5EF4-FFF2-40B4-BE49-F238E27FC236}">
                <a16:creationId xmlns:a16="http://schemas.microsoft.com/office/drawing/2014/main" id="{134FAE0A-4EED-4618-BC92-079EEFC0BDE6}"/>
              </a:ext>
            </a:extLst>
          </p:cNvPr>
          <p:cNvCxnSpPr>
            <a:cxnSpLocks/>
            <a:stCxn id="30" idx="2"/>
            <a:endCxn id="42" idx="0"/>
          </p:cNvCxnSpPr>
          <p:nvPr/>
        </p:nvCxnSpPr>
        <p:spPr>
          <a:xfrm rot="16200000" flipH="1">
            <a:off x="8729988" y="1954713"/>
            <a:ext cx="305325" cy="2143780"/>
          </a:xfrm>
          <a:prstGeom prst="bentConnector3">
            <a:avLst>
              <a:gd name="adj1" fmla="val 45751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45">
            <a:extLst>
              <a:ext uri="{FF2B5EF4-FFF2-40B4-BE49-F238E27FC236}">
                <a16:creationId xmlns:a16="http://schemas.microsoft.com/office/drawing/2014/main" id="{CBB4F87F-3A46-4ACA-A9DD-B9F8C475F7C9}"/>
              </a:ext>
            </a:extLst>
          </p:cNvPr>
          <p:cNvCxnSpPr>
            <a:cxnSpLocks/>
            <a:stCxn id="30" idx="2"/>
            <a:endCxn id="43" idx="2"/>
          </p:cNvCxnSpPr>
          <p:nvPr/>
        </p:nvCxnSpPr>
        <p:spPr>
          <a:xfrm rot="16200000" flipH="1">
            <a:off x="8883253" y="1801447"/>
            <a:ext cx="12700" cy="2144987"/>
          </a:xfrm>
          <a:prstGeom prst="bentConnector3">
            <a:avLst>
              <a:gd name="adj1" fmla="val 1187213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6765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2313"/>
            <a:ext cx="5230134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355393" y="392767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4774299" y="2750332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780548" y="4346083"/>
            <a:ext cx="1307237" cy="307487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Science Scheduler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877233" y="290259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884690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868799" y="541035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>
            <a:off x="3134152" y="4433056"/>
            <a:ext cx="1655734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122252" y="4591780"/>
            <a:ext cx="1652047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</p:cNvCxnSpPr>
          <p:nvPr/>
        </p:nvCxnSpPr>
        <p:spPr>
          <a:xfrm flipV="1">
            <a:off x="5474511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</p:cNvCxnSpPr>
          <p:nvPr/>
        </p:nvCxnSpPr>
        <p:spPr>
          <a:xfrm>
            <a:off x="5323322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2933267" y="206558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2903146" y="204198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376509" y="2399638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387271" y="4126309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386349" y="4608700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4146838" y="3353539"/>
            <a:ext cx="117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A08C4F-0ED5-606C-7B63-4BC65482EA8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132204" y="2904077"/>
            <a:ext cx="1642095" cy="5648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5427917" y="3357723"/>
            <a:ext cx="132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3B63DB3-8E0E-86CF-0187-BCEE573EBA0E}"/>
              </a:ext>
            </a:extLst>
          </p:cNvPr>
          <p:cNvCxnSpPr>
            <a:cxnSpLocks/>
          </p:cNvCxnSpPr>
          <p:nvPr/>
        </p:nvCxnSpPr>
        <p:spPr>
          <a:xfrm flipV="1">
            <a:off x="7553992" y="966077"/>
            <a:ext cx="0" cy="5510438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FE31CA1-8FAA-2B14-F52F-7C32B3D9AF79}"/>
              </a:ext>
            </a:extLst>
          </p:cNvPr>
          <p:cNvGrpSpPr/>
          <p:nvPr/>
        </p:nvGrpSpPr>
        <p:grpSpPr>
          <a:xfrm>
            <a:off x="8465474" y="3267848"/>
            <a:ext cx="3141824" cy="3041239"/>
            <a:chOff x="8492112" y="1550721"/>
            <a:chExt cx="3141824" cy="30412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E0D6F16-641B-ABE0-7A9B-972563514C87}"/>
                </a:ext>
              </a:extLst>
            </p:cNvPr>
            <p:cNvSpPr/>
            <p:nvPr/>
          </p:nvSpPr>
          <p:spPr>
            <a:xfrm>
              <a:off x="8492112" y="1550721"/>
              <a:ext cx="3141824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Nomenclature: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Communications Port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Agent Module/Submodule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Inter-process/module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Inter-agent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Sequence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F9D663-A7B1-6919-204B-4480F9C98C09}"/>
                </a:ext>
              </a:extLst>
            </p:cNvPr>
            <p:cNvSpPr/>
            <p:nvPr/>
          </p:nvSpPr>
          <p:spPr>
            <a:xfrm>
              <a:off x="10499147" y="177197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3" name="Rounded Rectangle 29">
              <a:extLst>
                <a:ext uri="{FF2B5EF4-FFF2-40B4-BE49-F238E27FC236}">
                  <a16:creationId xmlns:a16="http://schemas.microsoft.com/office/drawing/2014/main" id="{5D8A939B-5B86-22E5-3300-052745CD2F9D}"/>
                </a:ext>
              </a:extLst>
            </p:cNvPr>
            <p:cNvSpPr/>
            <p:nvPr/>
          </p:nvSpPr>
          <p:spPr>
            <a:xfrm>
              <a:off x="10333369" y="2353759"/>
              <a:ext cx="700320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847AEF2-08C8-7438-2119-674AC75DA3B0}"/>
                </a:ext>
              </a:extLst>
            </p:cNvPr>
            <p:cNvSpPr/>
            <p:nvPr/>
          </p:nvSpPr>
          <p:spPr>
            <a:xfrm>
              <a:off x="10114015" y="2799051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A6F5968-E3F7-9249-39F2-AFC1B6137D7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560" y="3516505"/>
              <a:ext cx="692129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607A302-09DE-9E40-5FC5-C88230019334}"/>
              </a:ext>
            </a:extLst>
          </p:cNvPr>
          <p:cNvCxnSpPr>
            <a:cxnSpLocks/>
          </p:cNvCxnSpPr>
          <p:nvPr/>
        </p:nvCxnSpPr>
        <p:spPr>
          <a:xfrm>
            <a:off x="10314922" y="5658475"/>
            <a:ext cx="6921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8D879BD-89B6-7EEB-312B-F73D48A4D8AC}"/>
              </a:ext>
            </a:extLst>
          </p:cNvPr>
          <p:cNvCxnSpPr>
            <a:cxnSpLocks/>
          </p:cNvCxnSpPr>
          <p:nvPr/>
        </p:nvCxnSpPr>
        <p:spPr>
          <a:xfrm>
            <a:off x="10314922" y="6057522"/>
            <a:ext cx="692129" cy="0"/>
          </a:xfrm>
          <a:prstGeom prst="straightConnector1">
            <a:avLst/>
          </a:prstGeom>
          <a:ln w="19050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8388538" y="1034994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738561" y="280920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2405D2-A033-AC54-5C54-3AC3C9EEF5F9}"/>
              </a:ext>
            </a:extLst>
          </p:cNvPr>
          <p:cNvSpPr txBox="1"/>
          <p:nvPr/>
        </p:nvSpPr>
        <p:spPr>
          <a:xfrm>
            <a:off x="2463479" y="6101554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34888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73E55-0C69-6A44-B1A4-4632F58DF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132659"/>
            <a:ext cx="5396564" cy="2993506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Desired Dependencies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Temporal Constraints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Cross-registration with other satellites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Urgency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e.g., short-lived phenomena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Stakeholder Requirement Satisfaction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Spatial Resolution, Measurement Accuracy, </a:t>
            </a:r>
            <a:r>
              <a:rPr lang="en-US" sz="1600" dirty="0" err="1"/>
              <a:t>etc</a:t>
            </a:r>
            <a:r>
              <a:rPr lang="en-US" sz="1600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Maneuvering Costs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Measurement Intrinsic Costs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Requirement-Driven Utility Function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B8EE83-9D70-B24D-AFF9-650351613A11}"/>
              </a:ext>
            </a:extLst>
          </p:cNvPr>
          <p:cNvSpPr txBox="1">
            <a:spLocks/>
          </p:cNvSpPr>
          <p:nvPr/>
        </p:nvSpPr>
        <p:spPr>
          <a:xfrm>
            <a:off x="6951590" y="1772671"/>
            <a:ext cx="3581322" cy="36064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/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blipFill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	 	: Measurement task j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/>
                  <a:t> 	 	: Time of Measurement 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000" dirty="0"/>
                  <a:t>	: Maximum Score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	: Level of Completion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Weight of Requirement </a:t>
                </a:r>
                <a:r>
                  <a:rPr lang="en-US" sz="2000" i="1" dirty="0"/>
                  <a:t>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Urgency Factor</a:t>
                </a:r>
                <a:endParaRPr lang="en-US" sz="20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2000" dirty="0"/>
                  <a:t> 	: Reference performance metric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	: Estimated performance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	 	: Urgency Factor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</m:oMath>
                </a14:m>
                <a:r>
                  <a:rPr lang="en-US" sz="2000" dirty="0"/>
                  <a:t>  	: Task start time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  <a:blipFill>
                <a:blip r:embed="rId4"/>
                <a:stretch>
                  <a:fillRect l="-526" t="-2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/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=1;   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2CD43C9-9063-B74D-A519-43B04150121D}"/>
              </a:ext>
            </a:extLst>
          </p:cNvPr>
          <p:cNvSpPr txBox="1">
            <a:spLocks/>
          </p:cNvSpPr>
          <p:nvPr/>
        </p:nvSpPr>
        <p:spPr>
          <a:xfrm>
            <a:off x="11398148" y="6271378"/>
            <a:ext cx="36850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BF9D36-0FCF-FC4D-819E-7C30877CDC14}"/>
              </a:ext>
            </a:extLst>
          </p:cNvPr>
          <p:cNvSpPr/>
          <p:nvPr/>
        </p:nvSpPr>
        <p:spPr>
          <a:xfrm>
            <a:off x="1538266" y="1247196"/>
            <a:ext cx="9119716" cy="169383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/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𝑟𝑒𝑞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ref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i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𝑟𝑒𝑓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030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Network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1369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send_transmission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Receive Transmission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self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Create Routing Plan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Access Start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Establish link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receiver’s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Start transmission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2711730" y="4846555"/>
            <a:ext cx="1933705" cy="1139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receive_transmission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reception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to allocate transmission in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allocation confirmation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transmission message to destined module for processing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30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Platform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2127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message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message not meant for this module, forward to destination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environment event, 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maintenance action, perform measurement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measurement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buffer allocation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state request, send latest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 state flag, request actions to operations planner. If no response and still critical, set platform state to false, else do actions and exit process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6719249" y="4223216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perform_measurement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 err="1">
                <a:solidFill>
                  <a:sysClr val="windowText" lastClr="000000"/>
                </a:solidFill>
              </a:rPr>
              <a:t>asd</a:t>
            </a: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BCFF2-8140-65F7-960D-E1FD0D736606}"/>
              </a:ext>
            </a:extLst>
          </p:cNvPr>
          <p:cNvSpPr/>
          <p:nvPr/>
        </p:nvSpPr>
        <p:spPr>
          <a:xfrm>
            <a:off x="4806428" y="3020144"/>
            <a:ext cx="1686040" cy="626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periodic_update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1 time-step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Repeat forever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28B88-D26C-EA49-70C1-B77B79E857BB}"/>
              </a:ext>
            </a:extLst>
          </p:cNvPr>
          <p:cNvSpPr/>
          <p:nvPr/>
        </p:nvSpPr>
        <p:spPr>
          <a:xfrm>
            <a:off x="6719248" y="3033188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update_state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dt = current time – previous update time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power and data for dt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if in eclipse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for pos and vel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component status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Trigger updated event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D960C-E0E1-3CEA-9978-9E0B53CF692C}"/>
              </a:ext>
            </a:extLst>
          </p:cNvPr>
          <p:cNvSpPr/>
          <p:nvPr/>
        </p:nvSpPr>
        <p:spPr>
          <a:xfrm>
            <a:off x="4622047" y="4159948"/>
            <a:ext cx="1686040" cy="1174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Get current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critical, send critical state flag and return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Predict next critical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next critical state or updated event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updated event, repeat from 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Else, send critical state flag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BEA248-FAE5-021D-8C9B-0787E1B73A22}"/>
              </a:ext>
            </a:extLst>
          </p:cNvPr>
          <p:cNvSpPr/>
          <p:nvPr/>
        </p:nvSpPr>
        <p:spPr>
          <a:xfrm>
            <a:off x="3369662" y="5553330"/>
            <a:ext cx="1686040" cy="1013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>
                <a:solidFill>
                  <a:sysClr val="windowText" lastClr="000000"/>
                </a:solidFill>
              </a:rPr>
              <a:t>run():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for all to end: </a:t>
            </a:r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(), </a:t>
            </a:r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90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A617-21F0-44CD-977F-964E7757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BE47-7398-462A-9F6D-0FB5C459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</p:spPr>
        <p:txBody>
          <a:bodyPr/>
          <a:lstStyle/>
          <a:p>
            <a:r>
              <a:rPr lang="en-US" i="1" dirty="0"/>
              <a:t>Engineering Model Integration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Alan: Power and Data Tracking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Attitude Model</a:t>
            </a:r>
          </a:p>
          <a:p>
            <a:r>
              <a:rPr lang="en-US" i="1" dirty="0"/>
              <a:t>Science Value Module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Spatial Res + Look Angle-based Chlorophyll + TSS</a:t>
            </a:r>
          </a:p>
          <a:p>
            <a:r>
              <a:rPr lang="en-US" dirty="0"/>
              <a:t>Federated Systems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r>
              <a:rPr lang="en-US" dirty="0"/>
              <a:t>Use Case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85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EA7C-861C-4CB1-B96C-BAAA3F3E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DB21-963A-4E4B-A939-C6632D2C2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Past Information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want soil moisture at (X,Y), does anyone know about this?”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am measuring SM at (X,Y) in 5 mins but need temperature measurements, does anyone know about this recently?”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an optical measurement from (X,Y), can you tell me if there is Algae here?”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New/Future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“Can someone measure SM at (X,Y) and tell me what the value is?”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Force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“You are measuring SM at (X,Y) because we told you to.”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Publish and subscribe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Sat X performs periodic measurements and list of </a:t>
            </a:r>
            <a:r>
              <a:rPr lang="en-US" dirty="0" err="1"/>
              <a:t>Sats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 receive the periodical data</a:t>
            </a:r>
          </a:p>
          <a:p>
            <a:r>
              <a:rPr lang="en-US" b="1" dirty="0"/>
              <a:t>Request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Only request the information you need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9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Inter-Agent Messages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receives measurement information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8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Task, Requests, Results (broadcasted or targeted)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94AC6-2E24-5E38-B56A-0732FEB80553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2385972-FD3C-42D5-8986-2D2846742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096317"/>
            <a:ext cx="6179033" cy="5199981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Receivers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Broadcast: All nodes 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Targeted: Specific node(s) 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Action: From one node to itself</a:t>
            </a:r>
          </a:p>
          <a:p>
            <a:endParaRPr lang="en-US" b="1" dirty="0"/>
          </a:p>
          <a:p>
            <a:r>
              <a:rPr lang="en-US" b="1" dirty="0"/>
              <a:t>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Actions to be performed by the receiving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the output of each agent’s scheduling algorithm</a:t>
            </a:r>
          </a:p>
          <a:p>
            <a:endParaRPr lang="en-US" b="1" dirty="0"/>
          </a:p>
          <a:p>
            <a:r>
              <a:rPr lang="en-US" b="1" dirty="0"/>
              <a:t>Requests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Actions that may be performed by the agent if scheduled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the input of the agent’s scheduling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Data/Information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Contains some kind of information relevant to the receiving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i.e., Measurement results, agent state,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368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C680-6329-4DFA-9DA9-DD8ED559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DD59E-0740-4C6C-A52B-62046A9EF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 Focus: Data collection of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Later Focus: Data downlink and information quality</a:t>
            </a:r>
          </a:p>
          <a:p>
            <a:pPr marL="750888" lvl="1" indent="-457200"/>
            <a:r>
              <a:rPr lang="en-US" dirty="0"/>
              <a:t>Use case-specific metrics</a:t>
            </a:r>
          </a:p>
          <a:p>
            <a:pPr marL="917575" lvl="2" indent="-457200"/>
            <a:r>
              <a:rPr lang="en-US" dirty="0"/>
              <a:t>i.e., How many times were algae blooms detected in single sat mission vs distributed mission</a:t>
            </a:r>
          </a:p>
          <a:p>
            <a:pPr marL="750888" lvl="1" indent="-457200"/>
            <a:r>
              <a:rPr lang="en-US" dirty="0"/>
              <a:t>Evaluated information is obtained from GS performing information requests</a:t>
            </a:r>
          </a:p>
          <a:p>
            <a:pPr marL="750888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174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09F3-C477-4ABF-8687-625C25C6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D08D6-CAA5-4A3A-A2EF-E42AD7F6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Value of context-awareness</a:t>
            </a:r>
          </a:p>
          <a:p>
            <a:pPr marL="750888" lvl="1" indent="-457200"/>
            <a:r>
              <a:rPr lang="en-US" dirty="0"/>
              <a:t>Fixed plan vs reactive plan</a:t>
            </a:r>
          </a:p>
          <a:p>
            <a:pPr marL="750888" lvl="1" indent="-457200"/>
            <a:r>
              <a:rPr lang="en-US" dirty="0"/>
              <a:t>Importance of different information</a:t>
            </a:r>
          </a:p>
          <a:p>
            <a:pPr marL="917575" lvl="2" indent="-457200"/>
            <a:r>
              <a:rPr lang="en-US" dirty="0"/>
              <a:t>No state info, no information requests </a:t>
            </a:r>
          </a:p>
        </p:txBody>
      </p:sp>
    </p:spTree>
    <p:extLst>
      <p:ext uri="{BB962C8B-B14F-4D97-AF65-F5344CB8AC3E}">
        <p14:creationId xmlns:p14="http://schemas.microsoft.com/office/powerpoint/2010/main" val="367667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3E5C-AFC8-4A27-2E34-B6D5BED6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Server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6E8F8-13D8-7377-EF31-D66D835A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6179033" cy="4171605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Initialize network and wait for all agents to synchronize with the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Generate and publish a ledger of agent port addresses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simulation start and 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simulation time (optional)</a:t>
            </a:r>
          </a:p>
          <a:p>
            <a:r>
              <a:rPr lang="en-US" b="1" dirty="0"/>
              <a:t>Earth System Simulator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Propagate the state of the world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 data for instrument to measure</a:t>
            </a:r>
          </a:p>
          <a:p>
            <a:r>
              <a:rPr lang="en-US" b="1" dirty="0"/>
              <a:t>Agent External State Propagator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Agent position, velocity, attitude, and eclipse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Respond to requests from agents (be sensed by agents)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agent-related events</a:t>
            </a:r>
          </a:p>
          <a:p>
            <a:pPr marL="750888" lvl="1" indent="-457200"/>
            <a:r>
              <a:rPr lang="en-US" dirty="0"/>
              <a:t>i.e., inform agent that it has entered eclipse, so its solar panels stop producing power regardless of whether the agent sensed the eclipse or not.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906650FF-BD07-0B8B-13DB-778B048FD80A}"/>
              </a:ext>
            </a:extLst>
          </p:cNvPr>
          <p:cNvSpPr/>
          <p:nvPr/>
        </p:nvSpPr>
        <p:spPr>
          <a:xfrm>
            <a:off x="7480300" y="1278454"/>
            <a:ext cx="3623099" cy="5023951"/>
          </a:xfrm>
          <a:prstGeom prst="ca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11AA98-D39F-301C-98FC-25E2C7236305}"/>
              </a:ext>
            </a:extLst>
          </p:cNvPr>
          <p:cNvSpPr/>
          <p:nvPr/>
        </p:nvSpPr>
        <p:spPr>
          <a:xfrm>
            <a:off x="8089204" y="557954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Earth System Simulator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AC199B-FE3E-9E96-CAA8-2BFDDD0A8093}"/>
              </a:ext>
            </a:extLst>
          </p:cNvPr>
          <p:cNvSpPr/>
          <p:nvPr/>
        </p:nvSpPr>
        <p:spPr>
          <a:xfrm>
            <a:off x="8030186" y="419545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 External State Propagator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DA056D-91E2-7195-8D8E-C92C231A7427}"/>
              </a:ext>
            </a:extLst>
          </p:cNvPr>
          <p:cNvSpPr/>
          <p:nvPr/>
        </p:nvSpPr>
        <p:spPr>
          <a:xfrm>
            <a:off x="8030186" y="3236125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Simulation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7D3034-827B-F3B1-38AD-17C0D9DA924B}"/>
              </a:ext>
            </a:extLst>
          </p:cNvPr>
          <p:cNvSpPr/>
          <p:nvPr/>
        </p:nvSpPr>
        <p:spPr>
          <a:xfrm>
            <a:off x="10734634" y="3429000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PUB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63728-0BA9-ACB9-ADCB-AF6B902E28E3}"/>
              </a:ext>
            </a:extLst>
          </p:cNvPr>
          <p:cNvSpPr/>
          <p:nvPr/>
        </p:nvSpPr>
        <p:spPr>
          <a:xfrm>
            <a:off x="10734634" y="4227658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926CBE-A69A-A73E-DD32-49D18198896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1103399" y="4410047"/>
            <a:ext cx="431962" cy="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045DBD-9F59-F809-7441-D1E850E9A8AB}"/>
              </a:ext>
            </a:extLst>
          </p:cNvPr>
          <p:cNvSpPr txBox="1"/>
          <p:nvPr/>
        </p:nvSpPr>
        <p:spPr>
          <a:xfrm>
            <a:off x="9156680" y="3102806"/>
            <a:ext cx="1278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-Simulation Control Events</a:t>
            </a:r>
          </a:p>
          <a:p>
            <a:r>
              <a:rPr lang="en-US" sz="700" i="1" dirty="0">
                <a:solidFill>
                  <a:schemeClr val="bg1"/>
                </a:solidFill>
              </a:rPr>
              <a:t>-Simulation Clock (optional)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66345-CCED-1783-E7D7-D99423D1E259}"/>
              </a:ext>
            </a:extLst>
          </p:cNvPr>
          <p:cNvSpPr txBox="1"/>
          <p:nvPr/>
        </p:nvSpPr>
        <p:spPr>
          <a:xfrm>
            <a:off x="9333280" y="5335581"/>
            <a:ext cx="9254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-Measurement observation metrics req</a:t>
            </a:r>
          </a:p>
        </p:txBody>
      </p: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3B10409B-611A-08B0-D883-B653F5E6217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169213" y="3429000"/>
            <a:ext cx="1565421" cy="182389"/>
          </a:xfrm>
          <a:prstGeom prst="bentConnector3">
            <a:avLst>
              <a:gd name="adj1" fmla="val 3377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29C445-591F-BC04-70FF-3E69CE2DEE00}"/>
              </a:ext>
            </a:extLst>
          </p:cNvPr>
          <p:cNvSpPr txBox="1"/>
          <p:nvPr/>
        </p:nvSpPr>
        <p:spPr>
          <a:xfrm>
            <a:off x="9115591" y="4365763"/>
            <a:ext cx="10780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-Agent Events</a:t>
            </a:r>
          </a:p>
        </p:txBody>
      </p:sp>
      <p:cxnSp>
        <p:nvCxnSpPr>
          <p:cNvPr id="19" name="Elbow Connector 56">
            <a:extLst>
              <a:ext uri="{FF2B5EF4-FFF2-40B4-BE49-F238E27FC236}">
                <a16:creationId xmlns:a16="http://schemas.microsoft.com/office/drawing/2014/main" id="{4E0F4086-DC04-5AC2-F47D-4E0574C9E3A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9169213" y="3611389"/>
            <a:ext cx="1565421" cy="776942"/>
          </a:xfrm>
          <a:prstGeom prst="bentConnector3">
            <a:avLst>
              <a:gd name="adj1" fmla="val 3377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56">
            <a:extLst>
              <a:ext uri="{FF2B5EF4-FFF2-40B4-BE49-F238E27FC236}">
                <a16:creationId xmlns:a16="http://schemas.microsoft.com/office/drawing/2014/main" id="{671B0887-3561-B175-A21F-03B59E49259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9228231" y="4410047"/>
            <a:ext cx="1506403" cy="1362374"/>
          </a:xfrm>
          <a:prstGeom prst="bentConnector3">
            <a:avLst>
              <a:gd name="adj1" fmla="val 59273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56">
            <a:extLst>
              <a:ext uri="{FF2B5EF4-FFF2-40B4-BE49-F238E27FC236}">
                <a16:creationId xmlns:a16="http://schemas.microsoft.com/office/drawing/2014/main" id="{D34B6CB0-8F95-7011-0B31-5DC8176D703F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rot="5400000" flipH="1" flipV="1">
            <a:off x="9581587" y="3428160"/>
            <a:ext cx="171159" cy="2134934"/>
          </a:xfrm>
          <a:prstGeom prst="bentConnector4">
            <a:avLst>
              <a:gd name="adj1" fmla="val -100171"/>
              <a:gd name="adj2" fmla="val 71369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0">
            <a:extLst>
              <a:ext uri="{FF2B5EF4-FFF2-40B4-BE49-F238E27FC236}">
                <a16:creationId xmlns:a16="http://schemas.microsoft.com/office/drawing/2014/main" id="{E46F51D1-EB01-BD7E-A510-7B2A805EBA98}"/>
              </a:ext>
            </a:extLst>
          </p:cNvPr>
          <p:cNvSpPr/>
          <p:nvPr/>
        </p:nvSpPr>
        <p:spPr>
          <a:xfrm rot="5400000">
            <a:off x="10763755" y="3781861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Agents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3A7FAC-6A4E-FDB4-91DB-EDCDF5E83A12}"/>
              </a:ext>
            </a:extLst>
          </p:cNvPr>
          <p:cNvSpPr txBox="1"/>
          <p:nvPr/>
        </p:nvSpPr>
        <p:spPr>
          <a:xfrm>
            <a:off x="8512501" y="4750805"/>
            <a:ext cx="1130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-GP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-GS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-Agent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-Agent state req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D5555B-FED9-57DA-0F32-6FFAD75D6C0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11103399" y="3611389"/>
            <a:ext cx="431962" cy="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A218625-64DA-FD9C-2A5C-639CECE83A89}"/>
              </a:ext>
            </a:extLst>
          </p:cNvPr>
          <p:cNvSpPr txBox="1"/>
          <p:nvPr/>
        </p:nvSpPr>
        <p:spPr>
          <a:xfrm>
            <a:off x="211717" y="5379075"/>
            <a:ext cx="6439706" cy="52322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/>
              <a:t>Objective</a:t>
            </a:r>
            <a:r>
              <a:rPr lang="en-US" sz="1400" dirty="0"/>
              <a:t>: Make the environment house all “True/Real” values of the simulation and have the agents sense those values through their sensors and instruments.</a:t>
            </a:r>
          </a:p>
        </p:txBody>
      </p:sp>
    </p:spTree>
    <p:extLst>
      <p:ext uri="{BB962C8B-B14F-4D97-AF65-F5344CB8AC3E}">
        <p14:creationId xmlns:p14="http://schemas.microsoft.com/office/powerpoint/2010/main" val="38511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7B8395-D816-038F-BF6F-3505BF3286B6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867616-3655-FB3A-8538-D1949D93EE19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86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CCE5C4-1279-EDB4-145C-193C36C55F6E}"/>
              </a:ext>
            </a:extLst>
          </p:cNvPr>
          <p:cNvSpPr/>
          <p:nvPr/>
        </p:nvSpPr>
        <p:spPr>
          <a:xfrm>
            <a:off x="515420" y="2708696"/>
            <a:ext cx="31679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2EDD533-8D1D-4436-AC59-7EF19A98A40C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50" name="Rounded Rectangle 29">
              <a:extLst>
                <a:ext uri="{FF2B5EF4-FFF2-40B4-BE49-F238E27FC236}">
                  <a16:creationId xmlns:a16="http://schemas.microsoft.com/office/drawing/2014/main" id="{E0AEDFB0-1D0B-4CEE-A5D0-14F20587F130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1" name="Rounded Rectangle 30">
              <a:extLst>
                <a:ext uri="{FF2B5EF4-FFF2-40B4-BE49-F238E27FC236}">
                  <a16:creationId xmlns:a16="http://schemas.microsoft.com/office/drawing/2014/main" id="{4B8DA099-2B1F-4BD4-9F31-36F20EB9EBB5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55" name="Rounded Rectangle 30">
              <a:extLst>
                <a:ext uri="{FF2B5EF4-FFF2-40B4-BE49-F238E27FC236}">
                  <a16:creationId xmlns:a16="http://schemas.microsoft.com/office/drawing/2014/main" id="{94A46EF4-4DF0-44D1-BEF0-452F76CA90AC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8EE2573-973C-41AE-BB07-711671B78A45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38A3828-E53A-4234-96AD-59AC3F5C00D5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3FB935C-DAB4-4766-84FA-EAA0E6C1F7FE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0FE32B0-FE4A-45F8-B067-98798FCF056A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62" name="Rounded Rectangle 29">
              <a:extLst>
                <a:ext uri="{FF2B5EF4-FFF2-40B4-BE49-F238E27FC236}">
                  <a16:creationId xmlns:a16="http://schemas.microsoft.com/office/drawing/2014/main" id="{84314AD0-ACB8-4AED-840F-F5BDB3AE01B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64" name="Rounded Rectangle 29">
              <a:extLst>
                <a:ext uri="{FF2B5EF4-FFF2-40B4-BE49-F238E27FC236}">
                  <a16:creationId xmlns:a16="http://schemas.microsoft.com/office/drawing/2014/main" id="{D2F9E6E5-647E-45DF-A58F-C1AF866049B5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67" name="Rounded Rectangle 29">
              <a:extLst>
                <a:ext uri="{FF2B5EF4-FFF2-40B4-BE49-F238E27FC236}">
                  <a16:creationId xmlns:a16="http://schemas.microsoft.com/office/drawing/2014/main" id="{05E2CF58-F2C9-47EA-9479-F1685A9AFC87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6873D1-75F8-4188-8E10-78AAA6059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3F51AF6-5D13-44CB-9086-CA00B047F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A39196-21FC-489B-9DF7-FABCDA0B109B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A682F0E-F9CE-4D26-B0BA-68FC21173D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E81606-06DA-4C64-B3FB-3F834C0DAF71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FE61148-FF60-4E0B-B28A-B6F7231CEBC4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97ED0D8-0581-4582-B791-8EC4E3A8C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667D714-7120-4F6F-814B-92A03549CD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2C9966E-D48E-480B-A6F3-7AEA67689793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B1ECF48-E288-44B1-BCA6-09C3BA3C4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F3461A8-7CE8-4EF8-A6E4-48A944C43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7E38EA0-50D1-4110-8057-7C72DCBD5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E346373-C141-44BB-AD72-B158EB88CDBF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2381917-2583-4D12-92F0-7A9B54677172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5668D7F-96B3-4DE1-84CD-38785E411FFF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8" name="Elbow Connector 56">
              <a:extLst>
                <a:ext uri="{FF2B5EF4-FFF2-40B4-BE49-F238E27FC236}">
                  <a16:creationId xmlns:a16="http://schemas.microsoft.com/office/drawing/2014/main" id="{AA4E7D89-F193-4880-A96F-E237B37D1FDE}"/>
                </a:ext>
              </a:extLst>
            </p:cNvPr>
            <p:cNvCxnSpPr>
              <a:cxnSpLocks/>
              <a:stCxn id="56" idx="3"/>
              <a:endCxn id="86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D86A675-70DC-414A-A93E-F0C380F30F8F}"/>
                </a:ext>
              </a:extLst>
            </p:cNvPr>
            <p:cNvCxnSpPr>
              <a:cxnSpLocks/>
              <a:stCxn id="87" idx="1"/>
              <a:endCxn id="86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1A66523-584F-4B1A-95AA-B05224EA7F69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29">
              <a:extLst>
                <a:ext uri="{FF2B5EF4-FFF2-40B4-BE49-F238E27FC236}">
                  <a16:creationId xmlns:a16="http://schemas.microsoft.com/office/drawing/2014/main" id="{BC19FCC3-B4A4-44DC-920A-927C94FBF0EE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A1CE58-0D3D-4A06-BA92-FEE3C9F5F5A2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2099537-1266-4F8F-BED3-A4EB65D7E808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9DFB6B0-5BDA-4CFE-B7B2-8ECF5D55B1BD}"/>
                </a:ext>
              </a:extLst>
            </p:cNvPr>
            <p:cNvSpPr txBox="1"/>
            <p:nvPr/>
          </p:nvSpPr>
          <p:spPr>
            <a:xfrm>
              <a:off x="6362517" y="4602876"/>
              <a:ext cx="1307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4A4D2A-AB81-4113-ADDD-026B687420ED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A8A445-83E8-46BC-8BC2-C1010DD411AF}"/>
                </a:ext>
              </a:extLst>
            </p:cNvPr>
            <p:cNvCxnSpPr>
              <a:cxnSpLocks/>
              <a:stCxn id="64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7FB59E9-CD96-4F55-829C-9D0C6A5611E6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1597490-3587-466D-979A-C2D749385DD9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8103726-15BE-4EDF-B80C-BB904B51F79E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402CE8D-D53B-4B40-A613-949E49C694D4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1EA61-9A28-F991-A5D5-8E13AA28A316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EAF3A2-FCEE-293B-87B0-67D53B76041F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3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5E052B"/>
      </a:accent1>
      <a:accent2>
        <a:srgbClr val="42051E"/>
      </a:accent2>
      <a:accent3>
        <a:srgbClr val="5E6A81"/>
      </a:accent3>
      <a:accent4>
        <a:srgbClr val="8F99A8"/>
      </a:accent4>
      <a:accent5>
        <a:srgbClr val="5C395A"/>
      </a:accent5>
      <a:accent6>
        <a:srgbClr val="855D5D"/>
      </a:accent6>
      <a:hlink>
        <a:srgbClr val="CC9900"/>
      </a:hlink>
      <a:folHlink>
        <a:srgbClr val="96A9A9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21434</TotalTime>
  <Words>8197</Words>
  <Application>Microsoft Macintosh PowerPoint</Application>
  <PresentationFormat>Widescreen</PresentationFormat>
  <Paragraphs>2111</Paragraphs>
  <Slides>61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Baskerville</vt:lpstr>
      <vt:lpstr>Calibri</vt:lpstr>
      <vt:lpstr>Cambria Math</vt:lpstr>
      <vt:lpstr>Franklin Gothic Book</vt:lpstr>
      <vt:lpstr>Franklin Gothic Medium</vt:lpstr>
      <vt:lpstr>Helvetica</vt:lpstr>
      <vt:lpstr>Wingdings</vt:lpstr>
      <vt:lpstr>Office Theme</vt:lpstr>
      <vt:lpstr>DMAS: Decentralized Multiagent Simulation – System Architecture</vt:lpstr>
      <vt:lpstr>Motivation and Challenges</vt:lpstr>
      <vt:lpstr>Mission Concept: 3D-CHESS</vt:lpstr>
      <vt:lpstr>Mission Concept: 3D-CHESS</vt:lpstr>
      <vt:lpstr>Decentralized Multiagent Simulation (DMAS)</vt:lpstr>
      <vt:lpstr>Inter-Agent Messages</vt:lpstr>
      <vt:lpstr>Environment Server Architecture</vt:lpstr>
      <vt:lpstr>Agent Simulation Architecture</vt:lpstr>
      <vt:lpstr>Agent Simulation Architecture</vt:lpstr>
      <vt:lpstr>Agent Simulation Architecture</vt:lpstr>
      <vt:lpstr>Engineering Module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Agent Simulation Architecture</vt:lpstr>
      <vt:lpstr>Agent Simulation Architecture</vt:lpstr>
      <vt:lpstr>Science Module</vt:lpstr>
      <vt:lpstr>Science Module</vt:lpstr>
      <vt:lpstr>Science Module – Chl example</vt:lpstr>
      <vt:lpstr>Agent Simulation Architecture</vt:lpstr>
      <vt:lpstr>Agent Simulation Architecture</vt:lpstr>
      <vt:lpstr>Scheduler Module</vt:lpstr>
      <vt:lpstr>Scheduler Module</vt:lpstr>
      <vt:lpstr>Agent Simulation Architecture</vt:lpstr>
      <vt:lpstr>Development Status</vt:lpstr>
      <vt:lpstr>Questions?</vt:lpstr>
      <vt:lpstr>References</vt:lpstr>
      <vt:lpstr>Backup Slides</vt:lpstr>
      <vt:lpstr>Decentralized Multiagent Simulation (DMAS)</vt:lpstr>
      <vt:lpstr>Science Module</vt:lpstr>
      <vt:lpstr>Simulation Framework</vt:lpstr>
      <vt:lpstr>Requirement-Driven Utility Function</vt:lpstr>
      <vt:lpstr>Simulation Framework</vt:lpstr>
      <vt:lpstr>Simulation Framework</vt:lpstr>
      <vt:lpstr>ToDo’s</vt:lpstr>
      <vt:lpstr>Types of Requests</vt:lpstr>
      <vt:lpstr>End Users</vt:lpstr>
      <vt:lpstr>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Alan Aguilar</dc:creator>
  <cp:lastModifiedBy>Aguilar Jaramillo, Alan</cp:lastModifiedBy>
  <cp:revision>421</cp:revision>
  <dcterms:created xsi:type="dcterms:W3CDTF">2020-07-28T18:06:27Z</dcterms:created>
  <dcterms:modified xsi:type="dcterms:W3CDTF">2022-09-12T18:01:03Z</dcterms:modified>
</cp:coreProperties>
</file>